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9" r:id="rId4"/>
    <p:sldId id="261" r:id="rId5"/>
    <p:sldId id="260" r:id="rId6"/>
    <p:sldId id="263" r:id="rId7"/>
    <p:sldId id="267" r:id="rId8"/>
    <p:sldId id="264" r:id="rId9"/>
    <p:sldId id="265" r:id="rId10"/>
    <p:sldId id="269" r:id="rId11"/>
    <p:sldId id="296" r:id="rId12"/>
    <p:sldId id="276" r:id="rId13"/>
    <p:sldId id="277" r:id="rId14"/>
    <p:sldId id="278" r:id="rId15"/>
    <p:sldId id="279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3" r:id="rId27"/>
    <p:sldId id="294" r:id="rId28"/>
    <p:sldId id="295" r:id="rId29"/>
    <p:sldId id="270" r:id="rId30"/>
    <p:sldId id="273" r:id="rId31"/>
    <p:sldId id="274" r:id="rId32"/>
    <p:sldId id="258" r:id="rId33"/>
    <p:sldId id="262" r:id="rId34"/>
    <p:sldId id="297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94" autoAdjust="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B76A3-6F33-4144-888D-15912557870F}" type="datetimeFigureOut">
              <a:rPr lang="zh-CN" altLang="en-US" smtClean="0"/>
              <a:t>2019/7/11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5AB24B-AF6C-4508-8AD9-1816103A21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236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12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18" name="对象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19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514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23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63" name="对象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64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8321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24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68" name="对象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69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420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25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72" name="对象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73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3165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26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93" name="对象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94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3899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27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99" name="对象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200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15166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28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90" name="对象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91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1998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13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22" name="对象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23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058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14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26" name="对象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27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268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15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30" name="对象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31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8066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17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34" name="对象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35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954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18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38" name="对象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39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5940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20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46" name="对象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47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237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21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52" name="对象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53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6938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文本框"/>
          <p:cNvSpPr>
            <a:spLocks noGrp="1"/>
          </p:cNvSpPr>
          <p:nvPr>
            <p:ph type="sldNum" idx="5"/>
          </p:nvPr>
        </p:nvSpPr>
        <p:spPr>
          <a:xfrm>
            <a:off x="4023812" y="9720804"/>
            <a:ext cx="3078289" cy="51349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b" anchorCtr="0"/>
          <a:lstStyle/>
          <a:p>
            <a:pPr algn="r"/>
            <a:fld id="{CAD2D6BD-DE1B-4B5F-8B41-2702339687B9}" type="slidenum">
              <a:rPr lang="en-US" altLang="zh-CN" sz="1200" u="none" strike="noStrike" kern="1200" cap="none" spc="0" baseline="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Calibri" panose="020F0502020204030204" charset="0"/>
              </a:rPr>
              <a:t>22</a:t>
            </a:fld>
            <a:endParaRPr lang="zh-CN" altLang="en-US" sz="1200">
              <a:latin typeface="Calibri" panose="020F0502020204030204" charset="0"/>
              <a:ea typeface="宋体" panose="02010600030101010101" pitchFamily="2" charset="-122"/>
              <a:cs typeface="Calibri" panose="020F0502020204030204" charset="0"/>
            </a:endParaRPr>
          </a:p>
        </p:txBody>
      </p:sp>
      <p:sp>
        <p:nvSpPr>
          <p:cNvPr id="157" name="对象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58" name="文本框"/>
          <p:cNvSpPr>
            <a:spLocks noGrp="1"/>
          </p:cNvSpPr>
          <p:nvPr>
            <p:ph type="body" idx="1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81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6AB7-E54E-43F8-A373-7F784616EBFF}" type="datetimeFigureOut">
              <a:rPr lang="zh-CN" altLang="en-US" smtClean="0"/>
              <a:t>2019/7/11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20156-402C-4EAA-9790-857DB6FA18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0174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6AB7-E54E-43F8-A373-7F784616EBFF}" type="datetimeFigureOut">
              <a:rPr lang="zh-CN" altLang="en-US" smtClean="0"/>
              <a:t>2019/7/11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20156-402C-4EAA-9790-857DB6FA18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049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6AB7-E54E-43F8-A373-7F784616EBFF}" type="datetimeFigureOut">
              <a:rPr lang="zh-CN" altLang="en-US" smtClean="0"/>
              <a:t>2019/7/11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20156-402C-4EAA-9790-857DB6FA18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6196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6AB7-E54E-43F8-A373-7F784616EBFF}" type="datetimeFigureOut">
              <a:rPr lang="zh-CN" altLang="en-US" smtClean="0"/>
              <a:t>2019/7/11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20156-402C-4EAA-9790-857DB6FA18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81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6AB7-E54E-43F8-A373-7F784616EBFF}" type="datetimeFigureOut">
              <a:rPr lang="zh-CN" altLang="en-US" smtClean="0"/>
              <a:t>2019/7/11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20156-402C-4EAA-9790-857DB6FA18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194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6AB7-E54E-43F8-A373-7F784616EBFF}" type="datetimeFigureOut">
              <a:rPr lang="zh-CN" altLang="en-US" smtClean="0"/>
              <a:t>2019/7/11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20156-402C-4EAA-9790-857DB6FA18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488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6AB7-E54E-43F8-A373-7F784616EBFF}" type="datetimeFigureOut">
              <a:rPr lang="zh-CN" altLang="en-US" smtClean="0"/>
              <a:t>2019/7/11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20156-402C-4EAA-9790-857DB6FA18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048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6AB7-E54E-43F8-A373-7F784616EBFF}" type="datetimeFigureOut">
              <a:rPr lang="zh-CN" altLang="en-US" smtClean="0"/>
              <a:t>2019/7/11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20156-402C-4EAA-9790-857DB6FA18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796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6AB7-E54E-43F8-A373-7F784616EBFF}" type="datetimeFigureOut">
              <a:rPr lang="zh-CN" altLang="en-US" smtClean="0"/>
              <a:t>2019/7/11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20156-402C-4EAA-9790-857DB6FA18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975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6AB7-E54E-43F8-A373-7F784616EBFF}" type="datetimeFigureOut">
              <a:rPr lang="zh-CN" altLang="en-US" smtClean="0"/>
              <a:t>2019/7/11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20156-402C-4EAA-9790-857DB6FA18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02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A6AB7-E54E-43F8-A373-7F784616EBFF}" type="datetimeFigureOut">
              <a:rPr lang="zh-CN" altLang="en-US" smtClean="0"/>
              <a:t>2019/7/11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20156-402C-4EAA-9790-857DB6FA18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94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A6AB7-E54E-43F8-A373-7F784616EBFF}" type="datetimeFigureOut">
              <a:rPr lang="zh-CN" altLang="en-US" smtClean="0"/>
              <a:t>2019/7/11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20156-402C-4EAA-9790-857DB6FA18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57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xiaoyuan.cycnet.com.cn/s?signature=ElpznrQKZ06xYeGkD5yA4wZb9GIA9J18Nm2bvMqRWw9gPdLVOj&amp;uid=11383&amp;phone_code=84bb330724a892a2a50b49854769cce9&amp;scid=97410&amp;time=1557138360&amp;app_version=(null)&amp;sign=61e2b0579e86707c9859c4ec1c65106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sxx.youth.cn/photo/201608/t20160804_8497024.htm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cycnet.com.cn/sxx/public/login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mailto:&#20110;8&#26376;29&#26085;&#21069;&#21457;&#36865;&#33267;&#37038;&#31665;3523364871@qq.com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924221"/>
            <a:ext cx="9144000" cy="2387600"/>
          </a:xfrm>
        </p:spPr>
        <p:txBody>
          <a:bodyPr>
            <a:normAutofit/>
          </a:bodyPr>
          <a:lstStyle/>
          <a:p>
            <a:r>
              <a:rPr lang="zh-CN" altLang="en-US" sz="7200" b="1" dirty="0" smtClean="0">
                <a:solidFill>
                  <a:srgbClr val="00B0F0"/>
                </a:solidFill>
              </a:rPr>
              <a:t>商学院暑期社会实</a:t>
            </a:r>
            <a:r>
              <a:rPr lang="zh-CN" altLang="en-US" sz="7200" b="1" dirty="0" smtClean="0">
                <a:solidFill>
                  <a:srgbClr val="00B0F0"/>
                </a:solidFill>
              </a:rPr>
              <a:t>践</a:t>
            </a:r>
            <a:r>
              <a:rPr lang="en-US" altLang="zh-CN" sz="7200" b="1" dirty="0" smtClean="0">
                <a:solidFill>
                  <a:srgbClr val="00B0F0"/>
                </a:solidFill>
              </a:rPr>
              <a:t/>
            </a:r>
            <a:br>
              <a:rPr lang="en-US" altLang="zh-CN" sz="7200" b="1" dirty="0" smtClean="0">
                <a:solidFill>
                  <a:srgbClr val="00B0F0"/>
                </a:solidFill>
              </a:rPr>
            </a:br>
            <a:r>
              <a:rPr lang="zh-CN" altLang="en-US" sz="7200" b="1" dirty="0" smtClean="0">
                <a:solidFill>
                  <a:srgbClr val="00B0F0"/>
                </a:solidFill>
              </a:rPr>
              <a:t>培训会</a:t>
            </a:r>
            <a:endParaRPr lang="zh-CN" altLang="en-US" sz="7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6295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3413" y="1"/>
            <a:ext cx="7097424" cy="789708"/>
          </a:xfrm>
        </p:spPr>
        <p:txBody>
          <a:bodyPr>
            <a:normAutofit/>
          </a:bodyPr>
          <a:lstStyle/>
          <a:p>
            <a:r>
              <a:rPr lang="zh-CN" altLang="en-US" sz="4000" b="1" dirty="0" smtClean="0">
                <a:solidFill>
                  <a:srgbClr val="00B0F0"/>
                </a:solidFill>
              </a:rPr>
              <a:t>二、暑期社会实践奖项设置</a:t>
            </a:r>
            <a:endParaRPr lang="zh-CN" altLang="en-US" sz="4000" b="1" dirty="0">
              <a:solidFill>
                <a:srgbClr val="00B0F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5836"/>
            <a:ext cx="12191999" cy="624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92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909" y="2041525"/>
            <a:ext cx="7335982" cy="1657639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00B0F0"/>
                </a:solidFill>
              </a:rPr>
              <a:t>三、</a:t>
            </a:r>
            <a:r>
              <a:rPr lang="en-US" altLang="zh-CN" b="1" dirty="0">
                <a:solidFill>
                  <a:srgbClr val="00B0F0"/>
                </a:solidFill>
              </a:rPr>
              <a:t> </a:t>
            </a:r>
            <a:r>
              <a:rPr lang="zh-CN" altLang="en-US" b="1" dirty="0" smtClean="0">
                <a:solidFill>
                  <a:srgbClr val="00B0F0"/>
                </a:solidFill>
              </a:rPr>
              <a:t>投</a:t>
            </a:r>
            <a:r>
              <a:rPr lang="zh-CN" altLang="en-US" b="1" dirty="0">
                <a:solidFill>
                  <a:srgbClr val="00B0F0"/>
                </a:solidFill>
              </a:rPr>
              <a:t>稿指南及写作要求</a:t>
            </a:r>
          </a:p>
        </p:txBody>
      </p:sp>
    </p:spTree>
    <p:extLst>
      <p:ext uri="{BB962C8B-B14F-4D97-AF65-F5344CB8AC3E}">
        <p14:creationId xmlns:p14="http://schemas.microsoft.com/office/powerpoint/2010/main" val="150905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矩形"/>
          <p:cNvSpPr/>
          <p:nvPr/>
        </p:nvSpPr>
        <p:spPr>
          <a:xfrm>
            <a:off x="675527" y="1265538"/>
            <a:ext cx="10515600" cy="6680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u="none" strike="noStrike" kern="1200" cap="none" spc="0" baseline="0" dirty="0">
                <a:solidFill>
                  <a:srgbClr val="2397A3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文字类稿件要求</a:t>
            </a:r>
          </a:p>
        </p:txBody>
      </p:sp>
      <p:sp>
        <p:nvSpPr>
          <p:cNvPr id="117" name="矩形"/>
          <p:cNvSpPr/>
          <p:nvPr/>
        </p:nvSpPr>
        <p:spPr>
          <a:xfrm>
            <a:off x="1304364" y="1820546"/>
            <a:ext cx="10031506" cy="50374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200" b="1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仿宋_GBK" panose="03000509000000000000" charset="-122"/>
            </a:endParaRP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1.标题在</a:t>
            </a:r>
            <a:r>
              <a:rPr lang="en-US" altLang="zh-CN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10-30个汉字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，不允许用“精彩飞扬——××大学实践队”形式，</a:t>
            </a:r>
            <a:r>
              <a:rPr lang="en-US" altLang="zh-CN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要用一</a:t>
            </a:r>
            <a:r>
              <a:rPr lang="zh-CN" altLang="en-US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个句子作为</a:t>
            </a:r>
            <a:r>
              <a:rPr lang="en-US" altLang="zh-CN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标题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。</a:t>
            </a: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2.要有</a:t>
            </a:r>
            <a:r>
              <a:rPr lang="en-US" altLang="zh-CN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电头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，形式为：中国青年网+地点+时间电（通讯员××），例如，中国青年网济南7月1日电（通讯员 张明），</a:t>
            </a:r>
            <a:r>
              <a:rPr lang="en-US" altLang="zh-CN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地点为所在地</a:t>
            </a:r>
            <a:r>
              <a:rPr lang="zh-CN" altLang="en-US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市级</a:t>
            </a:r>
            <a:r>
              <a:rPr lang="en-US" altLang="zh-CN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名称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，多名通讯员之间加空格。</a:t>
            </a:r>
          </a:p>
          <a:p>
            <a:pPr marL="0" indent="0" algn="l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zh-CN" altLang="en-US" sz="2600" u="none" strike="noStrike" kern="12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5527" y="622226"/>
            <a:ext cx="30790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b="1" dirty="0" smtClean="0"/>
              <a:t>（一）、</a:t>
            </a:r>
            <a:r>
              <a:rPr lang="zh-CN" altLang="en-US" sz="2600" b="1" dirty="0"/>
              <a:t>稿件要求</a:t>
            </a:r>
          </a:p>
        </p:txBody>
      </p:sp>
    </p:spTree>
    <p:extLst>
      <p:ext uri="{BB962C8B-B14F-4D97-AF65-F5344CB8AC3E}">
        <p14:creationId xmlns:p14="http://schemas.microsoft.com/office/powerpoint/2010/main" val="426389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矩形"/>
          <p:cNvSpPr/>
          <p:nvPr/>
        </p:nvSpPr>
        <p:spPr>
          <a:xfrm>
            <a:off x="678180" y="709930"/>
            <a:ext cx="7900670" cy="66802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ctr" anchorCtr="0"/>
          <a:lstStyle/>
          <a:p>
            <a:pPr marL="0" indent="0" algn="l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u="none" strike="noStrike" kern="1200" cap="none" spc="0" baseline="0" dirty="0">
                <a:solidFill>
                  <a:srgbClr val="2397A3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文字类稿件要求</a:t>
            </a:r>
          </a:p>
        </p:txBody>
      </p:sp>
      <p:sp>
        <p:nvSpPr>
          <p:cNvPr id="121" name="矩形"/>
          <p:cNvSpPr/>
          <p:nvPr/>
        </p:nvSpPr>
        <p:spPr>
          <a:xfrm>
            <a:off x="1250576" y="1172061"/>
            <a:ext cx="10340790" cy="503745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200" b="1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仿宋_GBK" panose="03000509000000000000" charset="-122"/>
            </a:endParaRP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3.人物称呼禁止出现“我校”“我院”“师兄”“学长”等校内宣传稿件用语。</a:t>
            </a: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4.</a:t>
            </a:r>
            <a:r>
              <a:rPr lang="zh-CN" altLang="en-US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内容</a:t>
            </a:r>
            <a:r>
              <a:rPr lang="en-US" altLang="zh-CN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600</a:t>
            </a:r>
            <a:r>
              <a:rPr lang="zh-CN" altLang="en-US" sz="2600" kern="1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字以上，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表述要流畅，</a:t>
            </a:r>
            <a:r>
              <a:rPr lang="en-US" altLang="zh-CN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不可写三段式的宣传稿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，要注重稿件的故事性描述，不可写成总结报告体，不要写太多抒发感情、空大的宣传性内容，要写成新闻体。</a:t>
            </a: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5.</a:t>
            </a:r>
            <a:r>
              <a:rPr lang="en-US" altLang="zh-CN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可插入图片，在4张以内</a:t>
            </a:r>
            <a:r>
              <a:rPr lang="en-US" altLang="zh-CN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。</a:t>
            </a:r>
          </a:p>
          <a:p>
            <a:pPr indent="25400">
              <a:lnSpc>
                <a:spcPct val="150000"/>
              </a:lnSpc>
            </a:pPr>
            <a:r>
              <a:rPr lang="zh-CN" altLang="en-US" sz="1600" dirty="0">
                <a:hlinkClick r:id="rId3"/>
              </a:rPr>
              <a:t>https://xiaoyuan.cycnet.com.cn/s?signature=ElpznrQKZ06xYeGkD5yA4wZb9GIA9J18Nm2bvMqRWw9gPdLVOj&amp;uid=11383&amp;phone_code=84bb330724a892a2a50b49854769cce9&amp;scid=97410&amp;time=1557138360&amp;app_version=(null)&amp;sign=61e2b0579e86707c9859c4ec1c651065</a:t>
            </a:r>
            <a:endParaRPr lang="en-US" altLang="zh-CN" sz="1600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仿宋_GBK" panose="03000509000000000000" charset="-122"/>
            </a:endParaRPr>
          </a:p>
          <a:p>
            <a:pPr marL="0" indent="0" algn="l" eaLnBrk="1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zh-CN" altLang="en-US" sz="2600" u="none" strike="noStrike" kern="12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5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矩形"/>
          <p:cNvSpPr/>
          <p:nvPr/>
        </p:nvSpPr>
        <p:spPr>
          <a:xfrm>
            <a:off x="545465" y="522554"/>
            <a:ext cx="3431540" cy="5772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u="none" strike="noStrike" kern="1200" cap="none" spc="0" baseline="0" dirty="0">
                <a:solidFill>
                  <a:srgbClr val="2397A3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组图稿写作要求</a:t>
            </a:r>
          </a:p>
        </p:txBody>
      </p:sp>
      <p:sp>
        <p:nvSpPr>
          <p:cNvPr id="125" name="矩形"/>
          <p:cNvSpPr/>
          <p:nvPr/>
        </p:nvSpPr>
        <p:spPr>
          <a:xfrm>
            <a:off x="927847" y="1096557"/>
            <a:ext cx="10381130" cy="579054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600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仿宋_GBK" panose="03000509000000000000" charset="-122"/>
            </a:endParaRP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1.标题在10-30个汉字，不允许用“精彩飞扬——××</a:t>
            </a:r>
            <a:r>
              <a:rPr lang="en-US" altLang="zh-CN" sz="2600" u="none" strike="noStrike" kern="100" cap="none" spc="0" baseline="0" dirty="0" err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大学实践队”形式，要用一句话标题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。</a:t>
            </a: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2.要有电头，形式为：中国青年网+地点+时间电（通讯员××），例如，中国青年网济南7月1日电（通讯员 张明），</a:t>
            </a:r>
            <a:r>
              <a:rPr lang="en-US" altLang="zh-CN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地点为所在地</a:t>
            </a:r>
            <a:r>
              <a:rPr lang="zh-CN" altLang="en-US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市级</a:t>
            </a:r>
            <a:r>
              <a:rPr lang="en-US" altLang="zh-CN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名称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，多名通讯员之间加空格。</a:t>
            </a: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3.人物称呼禁止出现“我校”“我院”“师兄”“学长”等校内宣传稿件用语。</a:t>
            </a: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600" u="none" strike="noStrike" kern="12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16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矩形"/>
          <p:cNvSpPr/>
          <p:nvPr/>
        </p:nvSpPr>
        <p:spPr>
          <a:xfrm>
            <a:off x="545465" y="805274"/>
            <a:ext cx="3431540" cy="5772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u="none" strike="noStrike" kern="1200" cap="none" spc="0" baseline="0" dirty="0">
                <a:solidFill>
                  <a:srgbClr val="2397A3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组图稿写作要求</a:t>
            </a:r>
          </a:p>
        </p:txBody>
      </p:sp>
      <p:sp>
        <p:nvSpPr>
          <p:cNvPr id="129" name="矩形"/>
          <p:cNvSpPr/>
          <p:nvPr/>
        </p:nvSpPr>
        <p:spPr>
          <a:xfrm>
            <a:off x="874059" y="1326366"/>
            <a:ext cx="10542494" cy="579054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600" b="1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仿宋_GBK" panose="03000509000000000000" charset="-122"/>
            </a:endParaRP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4.</a:t>
            </a:r>
            <a:r>
              <a:rPr lang="en-US" altLang="zh-CN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单张照片1M以上，画面清晰，6-40张图片，尺寸不得小于900×600像素（纵向图片不小于400×600像素），</a:t>
            </a:r>
            <a:r>
              <a:rPr lang="en-US" altLang="zh-CN" sz="2600" u="none" strike="noStrike" kern="100" cap="none" spc="0" baseline="0" dirty="0" err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格式为JPG或PNG</a:t>
            </a:r>
            <a:r>
              <a:rPr lang="en-US" altLang="zh-CN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。</a:t>
            </a: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5.每张图片都要有图片说明，需</a:t>
            </a:r>
            <a:r>
              <a:rPr lang="en-US" altLang="zh-CN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尽量详细说明图片里的故事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，让读者明白这张图要说明的新闻故事。</a:t>
            </a:r>
            <a:r>
              <a:rPr lang="zh-CN" altLang="en-US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图注格式：</a:t>
            </a:r>
            <a:r>
              <a:rPr lang="en-US" altLang="zh-CN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xxx</a:t>
            </a:r>
            <a:r>
              <a:rPr lang="zh-CN" altLang="en-US" sz="2600" kern="1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大学 </a:t>
            </a:r>
            <a:r>
              <a:rPr lang="en-US" altLang="zh-CN" sz="2600" kern="1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xxx </a:t>
            </a:r>
            <a:r>
              <a:rPr lang="zh-CN" altLang="en-US" sz="2600" kern="1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摄</a:t>
            </a:r>
            <a:r>
              <a:rPr lang="en-US" altLang="zh-CN" sz="2600" kern="1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|</a:t>
            </a:r>
            <a:r>
              <a:rPr lang="zh-CN" altLang="en-US" sz="2600" kern="1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提供</a:t>
            </a:r>
            <a:endParaRPr lang="en-US" altLang="zh-CN" sz="2600" u="none" strike="noStrike" kern="100" cap="none" spc="0" baseline="0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  <a:cs typeface="方正仿宋_GBK" panose="03000509000000000000" charset="-122"/>
            </a:endParaRPr>
          </a:p>
          <a:p>
            <a:pPr marL="0" indent="0" algn="l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6.组图拍摄要注重</a:t>
            </a:r>
            <a:r>
              <a:rPr lang="en-US" altLang="zh-CN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特写与全景的搭配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，要注意拍摄角度和画面质量，选择能够代表事件的图片，让图片来讲故事</a:t>
            </a:r>
            <a:r>
              <a:rPr lang="en-US" altLang="zh-CN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。</a:t>
            </a:r>
          </a:p>
          <a:p>
            <a:pPr marL="0" indent="0" algn="l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zh-CN" altLang="en-US" sz="2600" u="none" strike="noStrike" kern="12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62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人员, 室内, 很少, 孩子&#10;&#10;描述已自动生成">
            <a:extLst>
              <a:ext uri="{FF2B5EF4-FFF2-40B4-BE49-F238E27FC236}">
                <a16:creationId xmlns:a16="http://schemas.microsoft.com/office/drawing/2014/main" xmlns="" id="{68EA54EF-14CB-4B2B-94F5-335B92FE5A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74" y="1307868"/>
            <a:ext cx="5425440" cy="3614699"/>
          </a:xfrm>
          <a:prstGeom prst="rect">
            <a:avLst/>
          </a:prstGeom>
        </p:spPr>
      </p:pic>
      <p:pic>
        <p:nvPicPr>
          <p:cNvPr id="5" name="图片 4" descr="图片包含 天空, 人员, 道路, 地面&#10;&#10;描述已自动生成">
            <a:extLst>
              <a:ext uri="{FF2B5EF4-FFF2-40B4-BE49-F238E27FC236}">
                <a16:creationId xmlns:a16="http://schemas.microsoft.com/office/drawing/2014/main" xmlns="" id="{7F1225AD-31DA-42C0-AD86-66B5BFD95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486" y="1307868"/>
            <a:ext cx="5425440" cy="35943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280342" y="5474915"/>
            <a:ext cx="5890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hlinkClick r:id="rId4"/>
              </a:rPr>
              <a:t>http://sxx.youth.cn/photo/201608/t20160804_8497024.htm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2963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矩形"/>
          <p:cNvSpPr/>
          <p:nvPr/>
        </p:nvSpPr>
        <p:spPr>
          <a:xfrm>
            <a:off x="391795" y="722593"/>
            <a:ext cx="3641725" cy="5772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u="none" strike="noStrike" kern="1200" cap="none" spc="0" baseline="0" dirty="0">
                <a:solidFill>
                  <a:srgbClr val="2397A3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黑体" panose="02010609060101010101" charset="-122"/>
              </a:rPr>
              <a:t>视频类稿件要求</a:t>
            </a:r>
          </a:p>
        </p:txBody>
      </p:sp>
      <p:sp>
        <p:nvSpPr>
          <p:cNvPr id="133" name="矩形"/>
          <p:cNvSpPr/>
          <p:nvPr/>
        </p:nvSpPr>
        <p:spPr>
          <a:xfrm>
            <a:off x="1129553" y="1253117"/>
            <a:ext cx="9614647" cy="4897486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600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仿宋_GBK" panose="03000509000000000000" charset="-122"/>
            </a:endParaRP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1.标题在10-30个汉字，不允许用“精彩飞扬——××</a:t>
            </a:r>
            <a:r>
              <a:rPr lang="en-US" altLang="zh-CN" sz="2600" u="none" strike="noStrike" kern="100" cap="none" spc="0" baseline="0" dirty="0" err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大学实践队”形式，要用一句话标题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。</a:t>
            </a: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2.要有电头，形式为：中国青年网+地点+时间电（通讯员××），例如，中国青年网济南7月1日电（通讯员 张明），</a:t>
            </a:r>
            <a:r>
              <a:rPr lang="en-US" altLang="zh-CN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地点为所在地</a:t>
            </a:r>
            <a:r>
              <a:rPr lang="zh-CN" altLang="en-US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市级</a:t>
            </a:r>
            <a:r>
              <a:rPr lang="en-US" altLang="zh-CN" sz="2600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名称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，多名通讯员之间加空格。</a:t>
            </a: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3.人物称呼禁止出现“我校”“我院”“师兄”“学长”等校内宣传稿件用语。</a:t>
            </a:r>
          </a:p>
          <a:p>
            <a:pPr marL="0" indent="-228600" algn="l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zh-CN" altLang="en-US" sz="2600" u="none" strike="noStrike" kern="12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98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矩形"/>
          <p:cNvSpPr/>
          <p:nvPr/>
        </p:nvSpPr>
        <p:spPr>
          <a:xfrm>
            <a:off x="391794" y="831962"/>
            <a:ext cx="3641725" cy="57721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u="none" strike="noStrike" kern="1200" cap="none" spc="0" baseline="0" dirty="0">
                <a:solidFill>
                  <a:srgbClr val="2397A3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黑体" panose="02010609060101010101" charset="-122"/>
              </a:rPr>
              <a:t>视频类稿件要求</a:t>
            </a:r>
          </a:p>
        </p:txBody>
      </p:sp>
      <p:sp>
        <p:nvSpPr>
          <p:cNvPr id="137" name="矩形"/>
          <p:cNvSpPr/>
          <p:nvPr/>
        </p:nvSpPr>
        <p:spPr>
          <a:xfrm>
            <a:off x="914400" y="1562399"/>
            <a:ext cx="10260106" cy="4897486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/>
          <a:lstStyle/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600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仿宋_GBK" panose="03000509000000000000" charset="-122"/>
            </a:endParaRPr>
          </a:p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600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仿宋_GBK" panose="03000509000000000000" charset="-122"/>
            </a:endParaRP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4.画面清晰、不变形、无杂音，长度</a:t>
            </a:r>
            <a:r>
              <a:rPr lang="en-US" altLang="zh-CN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3分钟以上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，分辨率不小于720×576像素，画面宽高比例4:3或16：9，格式为FLV或者MP4。</a:t>
            </a:r>
          </a:p>
          <a:p>
            <a:pPr marL="0" indent="25400" algn="l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5.纯粹以静态照片整合的视频请不要投稿，</a:t>
            </a:r>
            <a:r>
              <a:rPr lang="en-US" altLang="zh-CN" sz="2600" u="none" strike="noStrike" kern="100" cap="none" spc="0" baseline="0" dirty="0"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整段视频中</a:t>
            </a:r>
            <a:r>
              <a:rPr lang="en-US" altLang="zh-CN" sz="2600" u="none" strike="noStrike" kern="100" cap="none" spc="0" baseline="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用到静态照片的时长不得超过视频的1/4长度</a:t>
            </a:r>
            <a:r>
              <a:rPr lang="en-US" altLang="zh-CN" sz="2600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。</a:t>
            </a:r>
          </a:p>
          <a:p>
            <a:pPr marL="0" indent="-228600" algn="l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lang="zh-CN" altLang="en-US" sz="2600" u="none" strike="noStrike" kern="12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74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4DDFBD2-08C1-4900-800F-C5730F06A218}"/>
              </a:ext>
            </a:extLst>
          </p:cNvPr>
          <p:cNvSpPr/>
          <p:nvPr/>
        </p:nvSpPr>
        <p:spPr>
          <a:xfrm>
            <a:off x="1388032" y="420374"/>
            <a:ext cx="867894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400">
              <a:lnSpc>
                <a:spcPts val="2400"/>
              </a:lnSpc>
            </a:pPr>
            <a:r>
              <a:rPr lang="zh-CN" altLang="en-US" sz="2400" b="1" kern="100" dirty="0" smtClean="0">
                <a:latin typeface="黑体" panose="02010609060101010101" charset="-122"/>
                <a:ea typeface="黑体" panose="02010609060101010101" charset="-122"/>
                <a:cs typeface="方正黑体_GBK" panose="02000000000000000000" charset="-122"/>
              </a:rPr>
              <a:t>（二）．</a:t>
            </a:r>
            <a:r>
              <a:rPr lang="zh-CN" altLang="en-US" sz="2400" b="1" kern="100" dirty="0">
                <a:latin typeface="黑体" panose="02010609060101010101" charset="-122"/>
                <a:ea typeface="黑体" panose="02010609060101010101" charset="-122"/>
                <a:cs typeface="方正黑体_GBK" panose="02000000000000000000" charset="-122"/>
              </a:rPr>
              <a:t>投稿流程</a:t>
            </a:r>
            <a:endParaRPr lang="en-US" altLang="zh-CN" sz="2400" b="1" kern="100" dirty="0">
              <a:latin typeface="黑体" panose="02010609060101010101" charset="-122"/>
              <a:ea typeface="黑体" panose="02010609060101010101" charset="-122"/>
              <a:cs typeface="方正黑体_GBK" panose="02000000000000000000" charset="-122"/>
            </a:endParaRPr>
          </a:p>
          <a:p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　　</a:t>
            </a:r>
            <a:endParaRPr lang="en-US" altLang="zh-CN" sz="2400" dirty="0">
              <a:solidFill>
                <a:srgbClr val="333333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投稿方式：</a:t>
            </a:r>
            <a:endParaRPr lang="en-US" altLang="zh-CN" sz="2400" dirty="0">
              <a:solidFill>
                <a:srgbClr val="333333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       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一</a:t>
            </a:r>
            <a:r>
              <a:rPr lang="zh-CN" altLang="en-US" sz="2400" dirty="0" smtClean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是通过</a:t>
            </a:r>
            <a:r>
              <a:rPr lang="zh-CN" altLang="en-US" sz="24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“</a:t>
            </a:r>
            <a:r>
              <a:rPr lang="zh-CN" altLang="en-US" sz="2400" b="1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中青校园”</a:t>
            </a:r>
            <a:r>
              <a:rPr lang="en-US" altLang="zh-CN" sz="2400" b="1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APP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　　用户需要在手机应用市场（安卓系统用户在“应用宝”市场，苹果系统用户在“</a:t>
            </a:r>
            <a:r>
              <a:rPr lang="en-US" altLang="zh-CN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App Store”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），下载并安装“中青校园”</a:t>
            </a:r>
            <a:r>
              <a:rPr lang="en-US" altLang="zh-CN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APP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　　二是通过</a:t>
            </a:r>
            <a:r>
              <a:rPr lang="zh-CN" altLang="en-US" sz="2400" b="1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“中青校园”</a:t>
            </a:r>
            <a:r>
              <a:rPr lang="en-US" altLang="zh-CN" sz="2400" b="1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PC</a:t>
            </a:r>
            <a:r>
              <a:rPr lang="zh-CN" altLang="en-US" sz="2400" b="1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端</a:t>
            </a: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进行投稿。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　　投稿地址为：</a:t>
            </a:r>
            <a:r>
              <a:rPr lang="en-US" altLang="zh-CN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https://app.cycnet.com.cn/sxx/public/login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　　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注意：投稿时一定要选择自己的实践团队，否则稿件不计入实践团队发稿量统计，并且无法参与评选。</a:t>
            </a:r>
            <a:endParaRPr lang="zh-CN" altLang="en-US" sz="2400" b="1" i="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29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00B0F0"/>
                </a:solidFill>
              </a:rPr>
              <a:t>目录</a:t>
            </a:r>
            <a:endParaRPr lang="zh-CN" altLang="en-US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一、暑期社会实践考核要求</a:t>
            </a:r>
            <a:endParaRPr lang="en-US" altLang="zh-CN" dirty="0" smtClean="0"/>
          </a:p>
          <a:p>
            <a:r>
              <a:rPr lang="zh-CN" altLang="en-US" dirty="0" smtClean="0"/>
              <a:t>二、暑期社会实践奖项设置</a:t>
            </a:r>
            <a:endParaRPr lang="en-US" altLang="zh-CN" dirty="0" smtClean="0"/>
          </a:p>
          <a:p>
            <a:r>
              <a:rPr lang="zh-CN" altLang="en-US" dirty="0" smtClean="0"/>
              <a:t>三、</a:t>
            </a:r>
            <a:r>
              <a:rPr lang="en-US" altLang="zh-CN" dirty="0"/>
              <a:t>2019</a:t>
            </a:r>
            <a:r>
              <a:rPr lang="zh-CN" altLang="en-US" dirty="0"/>
              <a:t>年“三下乡”官网团队投稿指南及写作要</a:t>
            </a:r>
            <a:r>
              <a:rPr lang="zh-CN" altLang="en-US" dirty="0" smtClean="0"/>
              <a:t>求</a:t>
            </a:r>
            <a:endParaRPr lang="en-US" altLang="zh-CN" dirty="0" smtClean="0"/>
          </a:p>
          <a:p>
            <a:r>
              <a:rPr lang="zh-CN" altLang="en-US" dirty="0" smtClean="0"/>
              <a:t>四</a:t>
            </a:r>
            <a:r>
              <a:rPr lang="zh-CN" altLang="en-US" dirty="0"/>
              <a:t>、暑期社会实践资料提交要求及时间</a:t>
            </a:r>
            <a:endParaRPr lang="en-US" altLang="zh-CN" dirty="0" smtClean="0"/>
          </a:p>
          <a:p>
            <a:r>
              <a:rPr lang="zh-CN" altLang="en-US" dirty="0" smtClean="0"/>
              <a:t>五、</a:t>
            </a:r>
            <a:r>
              <a:rPr lang="zh-CN" altLang="en-US" dirty="0" smtClean="0"/>
              <a:t>注意事项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2470290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矩形"/>
          <p:cNvSpPr/>
          <p:nvPr/>
        </p:nvSpPr>
        <p:spPr>
          <a:xfrm>
            <a:off x="913878" y="936098"/>
            <a:ext cx="4051617" cy="80021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600" b="1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黑体_GBK" panose="02000000000000000000" charset="-122"/>
              </a:rPr>
              <a:t>（二）．</a:t>
            </a:r>
            <a:r>
              <a:rPr lang="zh-CN" altLang="en-US" sz="2600" b="1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黑体_GBK" panose="02000000000000000000" charset="-122"/>
              </a:rPr>
              <a:t>投稿流程</a:t>
            </a:r>
            <a:endParaRPr lang="en-US" altLang="zh-CN" sz="2600" b="1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黑体_GBK" panose="02000000000000000000" charset="-122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600" u="none" strike="noStrike" kern="12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charset="0"/>
            </a:endParaRPr>
          </a:p>
        </p:txBody>
      </p:sp>
      <p:sp>
        <p:nvSpPr>
          <p:cNvPr id="144" name="矩形"/>
          <p:cNvSpPr/>
          <p:nvPr/>
        </p:nvSpPr>
        <p:spPr>
          <a:xfrm>
            <a:off x="909990" y="1391357"/>
            <a:ext cx="4992045" cy="338554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通</a:t>
            </a:r>
            <a:r>
              <a:rPr lang="zh-CN" alt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过“中青校园”</a:t>
            </a:r>
            <a:r>
              <a:rPr lang="en-US" altLang="zh-CN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</a:t>
            </a:r>
            <a:r>
              <a:rPr lang="zh-CN" altLang="en-US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投稿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请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点击“去投稿”按钮或“我的投稿”进入投稿页面，选择封面图片，填写标</a:t>
            </a:r>
            <a:r>
              <a:rPr lang="zh-CN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题以及文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章内容。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endParaRPr lang="en-US" altLang="zh-CN" sz="2800" u="none" strike="noStrike" kern="100" cap="none" spc="0" baseline="0" dirty="0">
              <a:solidFill>
                <a:schemeClr val="tx1"/>
              </a:solidFill>
              <a:latin typeface="Times New Roman" panose="02020603050405020304" pitchFamily="18" charset="0"/>
              <a:ea typeface="黑体" panose="02010609060101010101" charset="-122"/>
              <a:cs typeface="Times New Roman" panose="02020603050405020304" pitchFamily="18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800" u="none" strike="noStrike" kern="1200" cap="none" spc="0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sxx.youth.cn/zytz/sxxtz/201906/W020190610494268610047.png">
            <a:extLst>
              <a:ext uri="{FF2B5EF4-FFF2-40B4-BE49-F238E27FC236}">
                <a16:creationId xmlns:a16="http://schemas.microsoft.com/office/drawing/2014/main" xmlns="" id="{7518BDD1-101B-4880-92C5-A0C728D040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408" y="571500"/>
            <a:ext cx="32480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23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矩形"/>
          <p:cNvSpPr/>
          <p:nvPr/>
        </p:nvSpPr>
        <p:spPr>
          <a:xfrm>
            <a:off x="526851" y="421317"/>
            <a:ext cx="4051617" cy="80021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600" b="1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黑体_GBK" panose="02000000000000000000" charset="-122"/>
              </a:rPr>
              <a:t>（二）．</a:t>
            </a:r>
            <a:r>
              <a:rPr lang="zh-CN" altLang="en-US" sz="2600" b="1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黑体_GBK" panose="02000000000000000000" charset="-122"/>
              </a:rPr>
              <a:t>投稿流程</a:t>
            </a:r>
            <a:endParaRPr lang="en-US" altLang="zh-CN" sz="2600" b="1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黑体_GBK" panose="02000000000000000000" charset="-122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600" u="none" strike="noStrike" kern="12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charset="0"/>
            </a:endParaRPr>
          </a:p>
        </p:txBody>
      </p:sp>
      <p:sp>
        <p:nvSpPr>
          <p:cNvPr id="149" name="矩形"/>
          <p:cNvSpPr/>
          <p:nvPr/>
        </p:nvSpPr>
        <p:spPr>
          <a:xfrm>
            <a:off x="526851" y="821426"/>
            <a:ext cx="4799408" cy="556222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indent="25400">
              <a:lnSpc>
                <a:spcPct val="150000"/>
              </a:lnSpc>
            </a:pPr>
            <a:r>
              <a:rPr lang="en-US" altLang="zh-CN" sz="2400" dirty="0"/>
              <a:t>1.</a:t>
            </a:r>
            <a:r>
              <a:rPr lang="zh-CN" altLang="en-US" sz="2400" dirty="0"/>
              <a:t>文字稿投稿说明</a:t>
            </a:r>
            <a:endParaRPr lang="en-US" altLang="zh-CN" sz="2400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仿宋_GBK" panose="03000509000000000000" charset="-122"/>
            </a:endParaRPr>
          </a:p>
          <a:p>
            <a:pPr indent="25400">
              <a:lnSpc>
                <a:spcPct val="150000"/>
              </a:lnSpc>
            </a:pPr>
            <a:r>
              <a:rPr lang="zh-CN" altLang="en-US" sz="2400" dirty="0"/>
              <a:t>   根据上述文字稿投稿要求，上传稿件标题及正文和插图，具体如下图。填写完内容后选择发布方式（可以选择直接发布）和文章类型（文字类稿件，如果</a:t>
            </a:r>
            <a:r>
              <a:rPr lang="zh-CN" altLang="en-US" sz="2400" dirty="0">
                <a:solidFill>
                  <a:srgbClr val="0070C0"/>
                </a:solidFill>
              </a:rPr>
              <a:t>偏新闻性</a:t>
            </a:r>
            <a:r>
              <a:rPr lang="zh-CN" altLang="en-US" sz="2400" dirty="0"/>
              <a:t>，请选择“</a:t>
            </a:r>
            <a:r>
              <a:rPr lang="zh-CN" altLang="en-US" sz="2400" dirty="0">
                <a:solidFill>
                  <a:srgbClr val="0070C0"/>
                </a:solidFill>
              </a:rPr>
              <a:t>三下乡</a:t>
            </a:r>
            <a:r>
              <a:rPr lang="en-US" altLang="zh-CN" sz="2400" dirty="0">
                <a:solidFill>
                  <a:srgbClr val="0070C0"/>
                </a:solidFill>
              </a:rPr>
              <a:t>-</a:t>
            </a:r>
            <a:r>
              <a:rPr lang="zh-CN" altLang="en-US" sz="2400" dirty="0">
                <a:solidFill>
                  <a:srgbClr val="0070C0"/>
                </a:solidFill>
              </a:rPr>
              <a:t>实践纪实</a:t>
            </a:r>
            <a:r>
              <a:rPr lang="zh-CN" altLang="en-US" sz="2400" dirty="0"/>
              <a:t>”，如果偏</a:t>
            </a:r>
            <a:r>
              <a:rPr lang="zh-CN" altLang="en-US" sz="2400" dirty="0">
                <a:solidFill>
                  <a:srgbClr val="0070C0"/>
                </a:solidFill>
              </a:rPr>
              <a:t>个人感悟</a:t>
            </a:r>
            <a:r>
              <a:rPr lang="zh-CN" altLang="en-US" sz="2400" dirty="0"/>
              <a:t>，请选择“</a:t>
            </a:r>
            <a:r>
              <a:rPr lang="zh-CN" altLang="en-US" sz="2400" dirty="0">
                <a:solidFill>
                  <a:srgbClr val="0070C0"/>
                </a:solidFill>
              </a:rPr>
              <a:t>三下乡</a:t>
            </a:r>
            <a:r>
              <a:rPr lang="en-US" altLang="zh-CN" sz="2400" dirty="0">
                <a:solidFill>
                  <a:srgbClr val="0070C0"/>
                </a:solidFill>
              </a:rPr>
              <a:t>-</a:t>
            </a:r>
            <a:r>
              <a:rPr lang="zh-CN" altLang="en-US" sz="2400" dirty="0">
                <a:solidFill>
                  <a:srgbClr val="0070C0"/>
                </a:solidFill>
              </a:rPr>
              <a:t>感悟收获</a:t>
            </a:r>
            <a:r>
              <a:rPr lang="zh-CN" altLang="en-US" sz="2400" dirty="0"/>
              <a:t>”），点击“完成”即可完成投稿。</a:t>
            </a:r>
            <a:endParaRPr lang="zh-CN" altLang="en-US" sz="2400" u="none" strike="noStrike" kern="1200" cap="none" spc="0" baseline="0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6146" name="Picture 2" descr="http://sxx.youth.cn/zytz/sxxtz/201906/W020190610494268645907.jpg">
            <a:extLst>
              <a:ext uri="{FF2B5EF4-FFF2-40B4-BE49-F238E27FC236}">
                <a16:creationId xmlns:a16="http://schemas.microsoft.com/office/drawing/2014/main" xmlns="" id="{7A271E81-55D3-419F-9395-9EC5438C4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082" y="629135"/>
            <a:ext cx="31527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sxx.youth.cn/zytz/sxxtz/201906/W020190610494268688856.jpg">
            <a:extLst>
              <a:ext uri="{FF2B5EF4-FFF2-40B4-BE49-F238E27FC236}">
                <a16:creationId xmlns:a16="http://schemas.microsoft.com/office/drawing/2014/main" xmlns="" id="{69A9A365-3F07-4B11-BFE3-8E84B626A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034" y="629135"/>
            <a:ext cx="32861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636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矩形"/>
          <p:cNvSpPr/>
          <p:nvPr/>
        </p:nvSpPr>
        <p:spPr>
          <a:xfrm>
            <a:off x="1437418" y="749850"/>
            <a:ext cx="4051617" cy="80021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600" b="1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黑体_GBK" panose="02000000000000000000" charset="-122"/>
              </a:rPr>
              <a:t>（二）．</a:t>
            </a:r>
            <a:r>
              <a:rPr lang="zh-CN" altLang="en-US" sz="2600" b="1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黑体_GBK" panose="02000000000000000000" charset="-122"/>
              </a:rPr>
              <a:t>投稿流程</a:t>
            </a:r>
            <a:endParaRPr lang="en-US" altLang="zh-CN" sz="2600" b="1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黑体_GBK" panose="02000000000000000000" charset="-122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600" u="none" strike="noStrike" kern="12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charset="0"/>
            </a:endParaRPr>
          </a:p>
        </p:txBody>
      </p:sp>
      <p:sp>
        <p:nvSpPr>
          <p:cNvPr id="155" name="矩形"/>
          <p:cNvSpPr/>
          <p:nvPr/>
        </p:nvSpPr>
        <p:spPr>
          <a:xfrm>
            <a:off x="1437418" y="1414506"/>
            <a:ext cx="4769418" cy="403187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2.</a:t>
            </a:r>
            <a:r>
              <a:rPr lang="zh-CN" altLang="en-US" sz="2400" dirty="0"/>
              <a:t>组图稿投稿说明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根据上述组图稿投稿要求，上传标题和图片及其图注说明。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注意，每一张图片后都要有图</a:t>
            </a:r>
            <a:r>
              <a:rPr lang="zh-CN" altLang="en-US" sz="2400" dirty="0" smtClean="0">
                <a:solidFill>
                  <a:srgbClr val="FF0000"/>
                </a:solidFill>
              </a:rPr>
              <a:t>注。</a:t>
            </a:r>
            <a:r>
              <a:rPr lang="zh-CN" altLang="en-US" sz="2400" dirty="0" smtClean="0"/>
              <a:t>（</a:t>
            </a:r>
            <a:r>
              <a:rPr lang="zh-CN" altLang="en-US" sz="2400" dirty="0"/>
              <a:t>组图类稿件请选择“</a:t>
            </a:r>
            <a:r>
              <a:rPr lang="zh-CN" altLang="en-US" sz="2400" dirty="0">
                <a:solidFill>
                  <a:srgbClr val="0070C0"/>
                </a:solidFill>
              </a:rPr>
              <a:t>三下乡</a:t>
            </a:r>
            <a:r>
              <a:rPr lang="en-US" altLang="zh-CN" sz="2400" dirty="0">
                <a:solidFill>
                  <a:srgbClr val="0070C0"/>
                </a:solidFill>
              </a:rPr>
              <a:t>-</a:t>
            </a:r>
            <a:r>
              <a:rPr lang="zh-CN" altLang="en-US" sz="2400" dirty="0">
                <a:solidFill>
                  <a:srgbClr val="0070C0"/>
                </a:solidFill>
              </a:rPr>
              <a:t>实践图片</a:t>
            </a:r>
            <a:r>
              <a:rPr lang="zh-CN" altLang="en-US" sz="2400" dirty="0"/>
              <a:t>”栏目，点击完成即可投稿）</a:t>
            </a:r>
          </a:p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400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仿宋_GBK" panose="03000509000000000000" charset="-122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000" u="none" strike="noStrike" kern="1200" cap="none" spc="0" baseline="0" dirty="0">
              <a:solidFill>
                <a:schemeClr val="tx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7170" name="Picture 2" descr="http://sxx.youth.cn/zytz/sxxtz/201906/W020190610494268714671.jpg">
            <a:extLst>
              <a:ext uri="{FF2B5EF4-FFF2-40B4-BE49-F238E27FC236}">
                <a16:creationId xmlns:a16="http://schemas.microsoft.com/office/drawing/2014/main" xmlns="" id="{E18B92FA-612F-4920-B7B1-46909F520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987" y="509624"/>
            <a:ext cx="32861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30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矩形"/>
          <p:cNvSpPr/>
          <p:nvPr/>
        </p:nvSpPr>
        <p:spPr>
          <a:xfrm>
            <a:off x="779930" y="606165"/>
            <a:ext cx="4051617" cy="80021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600" b="1" u="none" strike="noStrike" kern="100" cap="none" spc="0" baseline="0" dirty="0" smtClean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黑体_GBK" panose="02000000000000000000" charset="-122"/>
              </a:rPr>
              <a:t>（二）．</a:t>
            </a:r>
            <a:r>
              <a:rPr lang="zh-CN" altLang="en-US" sz="2600" b="1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黑体_GBK" panose="02000000000000000000" charset="-122"/>
              </a:rPr>
              <a:t>投稿流程</a:t>
            </a:r>
            <a:endParaRPr lang="en-US" altLang="zh-CN" sz="2600" b="1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黑体_GBK" panose="02000000000000000000" charset="-122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600" u="none" strike="noStrike" kern="12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charset="0"/>
            </a:endParaRPr>
          </a:p>
        </p:txBody>
      </p:sp>
      <p:sp>
        <p:nvSpPr>
          <p:cNvPr id="160" name="矩形"/>
          <p:cNvSpPr/>
          <p:nvPr/>
        </p:nvSpPr>
        <p:spPr>
          <a:xfrm>
            <a:off x="779929" y="1036694"/>
            <a:ext cx="5755342" cy="563231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en-US" altLang="zh-CN" sz="2400" kern="100" dirty="0">
                <a:latin typeface="黑体" panose="02010609060101010101" charset="-122"/>
                <a:ea typeface="黑体" panose="02010609060101010101" charset="-122"/>
                <a:cs typeface="方正仿宋_GBK" panose="03000509000000000000" charset="-122"/>
              </a:rPr>
              <a:t>  </a:t>
            </a:r>
            <a:r>
              <a:rPr lang="en-US" altLang="zh-CN" sz="2400" dirty="0"/>
              <a:t>3.</a:t>
            </a:r>
            <a:r>
              <a:rPr lang="zh-CN" altLang="en-US" sz="2400" dirty="0"/>
              <a:t>视频稿投稿说明</a:t>
            </a:r>
          </a:p>
          <a:p>
            <a:r>
              <a:rPr lang="zh-CN" altLang="en-US" sz="2400" dirty="0"/>
              <a:t>　　将需要投稿的视频整理好，并且写好</a:t>
            </a:r>
            <a:r>
              <a:rPr lang="zh-CN" altLang="en-US" sz="2400" dirty="0">
                <a:solidFill>
                  <a:srgbClr val="FF0000"/>
                </a:solidFill>
              </a:rPr>
              <a:t>视频的说明文件</a:t>
            </a:r>
            <a:r>
              <a:rPr lang="zh-CN" altLang="en-US" sz="2400" dirty="0"/>
              <a:t>。</a:t>
            </a:r>
          </a:p>
          <a:p>
            <a:r>
              <a:rPr lang="zh-CN" altLang="en-US" sz="2400" dirty="0"/>
              <a:t>　　将视频以及说明文件全部放置在一个文件夹中，文件夹命名规则为“</a:t>
            </a:r>
            <a:r>
              <a:rPr lang="en-US" altLang="zh-CN" sz="2400" dirty="0">
                <a:solidFill>
                  <a:srgbClr val="FF0000"/>
                </a:solidFill>
              </a:rPr>
              <a:t>【</a:t>
            </a:r>
            <a:r>
              <a:rPr lang="zh-CN" altLang="en-US" sz="2400" dirty="0">
                <a:solidFill>
                  <a:srgbClr val="FF0000"/>
                </a:solidFill>
              </a:rPr>
              <a:t>视频</a:t>
            </a:r>
            <a:r>
              <a:rPr lang="en-US" altLang="zh-CN" sz="2400" dirty="0">
                <a:solidFill>
                  <a:srgbClr val="FF0000"/>
                </a:solidFill>
              </a:rPr>
              <a:t>】+</a:t>
            </a:r>
            <a:r>
              <a:rPr lang="zh-CN" altLang="en-US" sz="2400" dirty="0">
                <a:solidFill>
                  <a:srgbClr val="FF0000"/>
                </a:solidFill>
              </a:rPr>
              <a:t>文章标题</a:t>
            </a:r>
            <a:r>
              <a:rPr lang="en-US" altLang="zh-CN" sz="2400" dirty="0">
                <a:solidFill>
                  <a:srgbClr val="FF0000"/>
                </a:solidFill>
              </a:rPr>
              <a:t>+</a:t>
            </a:r>
            <a:r>
              <a:rPr lang="zh-CN" altLang="en-US" sz="2400" dirty="0">
                <a:solidFill>
                  <a:srgbClr val="FF0000"/>
                </a:solidFill>
              </a:rPr>
              <a:t>学校</a:t>
            </a:r>
            <a:r>
              <a:rPr lang="en-US" altLang="zh-CN" sz="2400" dirty="0">
                <a:solidFill>
                  <a:srgbClr val="FF0000"/>
                </a:solidFill>
              </a:rPr>
              <a:t>+</a:t>
            </a:r>
            <a:r>
              <a:rPr lang="zh-CN" altLang="en-US" sz="2400" dirty="0">
                <a:solidFill>
                  <a:srgbClr val="FF0000"/>
                </a:solidFill>
              </a:rPr>
              <a:t>作者</a:t>
            </a:r>
            <a:r>
              <a:rPr lang="zh-CN" altLang="en-US" sz="2400" dirty="0"/>
              <a:t>”，整体压缩成一个文件提交，压缩的文件名须与文件夹同名。</a:t>
            </a:r>
          </a:p>
          <a:p>
            <a:r>
              <a:rPr lang="zh-CN" altLang="en-US" sz="2400" dirty="0"/>
              <a:t>　　将压缩的文件上传至百度云网盘（需个人自行申请），在压缩文件上点鼠标右键，在弹出的菜单中选择“分享”，然后选择“</a:t>
            </a:r>
            <a:r>
              <a:rPr lang="zh-CN" altLang="en-US" sz="2400" dirty="0">
                <a:solidFill>
                  <a:srgbClr val="0070C0"/>
                </a:solidFill>
              </a:rPr>
              <a:t>私密分享</a:t>
            </a:r>
            <a:r>
              <a:rPr lang="zh-CN" altLang="en-US" sz="2400" dirty="0"/>
              <a:t>”，创建文件的分享链接和密码（如下图所示）。</a:t>
            </a:r>
            <a:endParaRPr lang="en-US" altLang="zh-CN" sz="2400" dirty="0"/>
          </a:p>
          <a:p>
            <a:r>
              <a:rPr lang="zh-CN" altLang="en-US" sz="2400" dirty="0" smtClean="0"/>
              <a:t>（视</a:t>
            </a:r>
            <a:r>
              <a:rPr lang="zh-CN" altLang="en-US" sz="2400" dirty="0"/>
              <a:t>频类稿件请选择“</a:t>
            </a:r>
            <a:r>
              <a:rPr lang="zh-CN" altLang="en-US" sz="2400" dirty="0">
                <a:solidFill>
                  <a:srgbClr val="0070C0"/>
                </a:solidFill>
              </a:rPr>
              <a:t>三下乡</a:t>
            </a:r>
            <a:r>
              <a:rPr lang="en-US" altLang="zh-CN" sz="2400" dirty="0">
                <a:solidFill>
                  <a:srgbClr val="0070C0"/>
                </a:solidFill>
              </a:rPr>
              <a:t>-</a:t>
            </a:r>
            <a:r>
              <a:rPr lang="zh-CN" altLang="en-US" sz="2400" dirty="0">
                <a:solidFill>
                  <a:srgbClr val="0070C0"/>
                </a:solidFill>
              </a:rPr>
              <a:t>实践视频</a:t>
            </a:r>
            <a:r>
              <a:rPr lang="zh-CN" altLang="en-US" sz="2400" dirty="0"/>
              <a:t>”栏目，点击完成即可投稿）</a:t>
            </a:r>
          </a:p>
        </p:txBody>
      </p:sp>
      <p:pic>
        <p:nvPicPr>
          <p:cNvPr id="161" name="图片" descr="IMG_25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1514" y="329075"/>
            <a:ext cx="4811280" cy="3144174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pic>
      <p:pic>
        <p:nvPicPr>
          <p:cNvPr id="162" name="图片" descr="IMG_25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1514" y="3852849"/>
            <a:ext cx="4410636" cy="2596674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pic>
      <p:sp>
        <p:nvSpPr>
          <p:cNvPr id="2" name="TextBox 1"/>
          <p:cNvSpPr txBox="1"/>
          <p:nvPr/>
        </p:nvSpPr>
        <p:spPr>
          <a:xfrm>
            <a:off x="7615925" y="4028820"/>
            <a:ext cx="419548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5400">
              <a:lnSpc>
                <a:spcPts val="2400"/>
              </a:lnSpc>
            </a:pPr>
            <a:endParaRPr lang="en-US" altLang="zh-CN" kern="100" dirty="0">
              <a:latin typeface="黑体" panose="02010609060101010101" charset="-122"/>
              <a:ea typeface="黑体" panose="02010609060101010101" charset="-122"/>
              <a:cs typeface="方正仿宋_GBK" panose="03000509000000000000" charset="-122"/>
            </a:endParaRPr>
          </a:p>
          <a:p>
            <a:endParaRPr lang="zh-CN" altLang="en-US" sz="1400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769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矩形"/>
          <p:cNvSpPr/>
          <p:nvPr/>
        </p:nvSpPr>
        <p:spPr>
          <a:xfrm>
            <a:off x="456607" y="1475250"/>
            <a:ext cx="4906040" cy="38164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solidFill>
                  <a:srgbClr val="0070C0"/>
                </a:solidFill>
              </a:rPr>
              <a:t>通</a:t>
            </a:r>
            <a:r>
              <a:rPr lang="zh-CN" altLang="en-US" sz="2400" dirty="0">
                <a:solidFill>
                  <a:srgbClr val="0070C0"/>
                </a:solidFill>
              </a:rPr>
              <a:t>过“中青校园”</a:t>
            </a:r>
            <a:r>
              <a:rPr lang="en-US" altLang="zh-CN" sz="2400" dirty="0">
                <a:solidFill>
                  <a:srgbClr val="0070C0"/>
                </a:solidFill>
              </a:rPr>
              <a:t>PC</a:t>
            </a:r>
            <a:r>
              <a:rPr lang="zh-CN" altLang="en-US" sz="2400" dirty="0">
                <a:solidFill>
                  <a:srgbClr val="0070C0"/>
                </a:solidFill>
              </a:rPr>
              <a:t>端进行投稿</a:t>
            </a:r>
          </a:p>
          <a:p>
            <a:r>
              <a:rPr lang="zh-CN" altLang="en-US" sz="2400" dirty="0"/>
              <a:t>　　</a:t>
            </a:r>
            <a:endParaRPr lang="en-US" altLang="zh-CN" sz="2400" dirty="0"/>
          </a:p>
          <a:p>
            <a:r>
              <a:rPr lang="en-US" altLang="zh-CN" sz="2400" dirty="0"/>
              <a:t>            </a:t>
            </a:r>
            <a:r>
              <a:rPr lang="zh-CN" altLang="en-US" sz="2400" dirty="0"/>
              <a:t>用户打开投稿链接，用微信扫描二维码登录，进入投稿页面。填写标题，填写文章内容及配图。具体操作如下：</a:t>
            </a:r>
          </a:p>
          <a:p>
            <a:r>
              <a:rPr lang="zh-CN" altLang="en-US" sz="2400" dirty="0"/>
              <a:t>（投稿链接：</a:t>
            </a:r>
            <a:r>
              <a:rPr lang="en-US" altLang="zh-CN" sz="2400" dirty="0">
                <a:hlinkClick r:id="rId3"/>
              </a:rPr>
              <a:t>https://app.cycnet.com.cn/sxx/public/login</a:t>
            </a:r>
            <a:r>
              <a:rPr lang="zh-CN" altLang="en-US" sz="2400" dirty="0"/>
              <a:t>）</a:t>
            </a: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600" u="none" strike="noStrike" kern="12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charset="0"/>
            </a:endParaRPr>
          </a:p>
        </p:txBody>
      </p:sp>
      <p:pic>
        <p:nvPicPr>
          <p:cNvPr id="8194" name="Picture 2" descr="http://sxx.youth.cn/zytz/sxxtz/201906/W020190610494268782904.jpg">
            <a:extLst>
              <a:ext uri="{FF2B5EF4-FFF2-40B4-BE49-F238E27FC236}">
                <a16:creationId xmlns:a16="http://schemas.microsoft.com/office/drawing/2014/main" xmlns="" id="{98287301-E691-4509-8A97-C6860ECBF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034" y="540569"/>
            <a:ext cx="5715000" cy="288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sxx.youth.cn/zytz/sxxtz/201906/W020190610494268812135.jpg">
            <a:extLst>
              <a:ext uri="{FF2B5EF4-FFF2-40B4-BE49-F238E27FC236}">
                <a16:creationId xmlns:a16="http://schemas.microsoft.com/office/drawing/2014/main" xmlns="" id="{E4B6FFB7-2DB3-423F-BD74-428C6FAD5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034" y="3716124"/>
            <a:ext cx="57150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29FEA1D-3024-4F70-B0AF-7DF6D555C9CC}"/>
              </a:ext>
            </a:extLst>
          </p:cNvPr>
          <p:cNvSpPr/>
          <p:nvPr/>
        </p:nvSpPr>
        <p:spPr>
          <a:xfrm>
            <a:off x="291613" y="3950201"/>
            <a:ext cx="55130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solidFill>
                  <a:srgbClr val="333333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 </a:t>
            </a:r>
            <a:endParaRPr lang="zh-CN" altLang="en-US" b="0" i="0" dirty="0">
              <a:solidFill>
                <a:srgbClr val="333333"/>
              </a:solidFill>
              <a:effectLst/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8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矩形"/>
          <p:cNvSpPr/>
          <p:nvPr/>
        </p:nvSpPr>
        <p:spPr>
          <a:xfrm>
            <a:off x="828882" y="544370"/>
            <a:ext cx="4888332" cy="113877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800" b="1" u="none" strike="noStrike" kern="100" cap="none" spc="0" baseline="0" dirty="0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  <a:cs typeface="方正黑体_GBK" panose="02000000000000000000" charset="-122"/>
              </a:rPr>
              <a:t>三．投稿栏目</a:t>
            </a:r>
            <a:endParaRPr lang="en-US" altLang="zh-CN" sz="2800" b="1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黑体_GBK" panose="02000000000000000000" charset="-122"/>
            </a:endParaRPr>
          </a:p>
          <a:p>
            <a:pPr marL="0" indent="25400" algn="l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800" b="1" u="none" strike="noStrike" kern="1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方正黑体_GBK" panose="02000000000000000000" charset="-122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800" u="none" strike="noStrike" kern="1200" cap="none" spc="0" baseline="0" dirty="0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Times New Roman" panose="0202060305040502030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D05E454-ECA3-4E62-AE8D-B42946103A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378" y="544370"/>
            <a:ext cx="4953753" cy="544912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84BC762-DA3E-4906-9320-5456B1B6228C}"/>
              </a:ext>
            </a:extLst>
          </p:cNvPr>
          <p:cNvSpPr/>
          <p:nvPr/>
        </p:nvSpPr>
        <p:spPr>
          <a:xfrm>
            <a:off x="828882" y="1281360"/>
            <a:ext cx="48883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填</a:t>
            </a:r>
            <a:r>
              <a:rPr lang="zh-CN" altLang="en-US" sz="2400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写完内容后选择发布方式（可以选择直接发布）和文章类型（文字类稿件，如果</a:t>
            </a:r>
            <a:r>
              <a:rPr lang="zh-CN" altLang="en-US" sz="2400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偏新闻性</a:t>
            </a:r>
            <a:r>
              <a:rPr lang="zh-CN" altLang="en-US" sz="2400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，请选择</a:t>
            </a:r>
            <a:r>
              <a:rPr lang="zh-CN" altLang="en-US" sz="2400" b="1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三下乡</a:t>
            </a:r>
            <a:r>
              <a:rPr lang="en-US" altLang="zh-CN" sz="2400" b="1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实践纪实</a:t>
            </a:r>
            <a:r>
              <a:rPr lang="zh-CN" altLang="en-US" sz="2400" b="1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400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，如果</a:t>
            </a:r>
            <a:r>
              <a:rPr lang="zh-CN" altLang="en-US" sz="2400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偏个人感悟</a:t>
            </a:r>
            <a:r>
              <a:rPr lang="zh-CN" altLang="en-US" sz="2400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，请选择</a:t>
            </a:r>
            <a:r>
              <a:rPr lang="zh-CN" altLang="en-US" sz="2400" b="1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三下乡</a:t>
            </a:r>
            <a:r>
              <a:rPr lang="en-US" altLang="zh-CN" sz="2400" b="1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感悟收获</a:t>
            </a:r>
            <a:r>
              <a:rPr lang="zh-CN" altLang="en-US" sz="2400" b="1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400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en-US" sz="2400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组图类</a:t>
            </a:r>
            <a:r>
              <a:rPr lang="zh-CN" altLang="en-US" sz="2400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稿件请选择</a:t>
            </a:r>
            <a:r>
              <a:rPr lang="zh-CN" altLang="en-US" sz="2400" b="1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三下乡</a:t>
            </a:r>
            <a:r>
              <a:rPr lang="en-US" altLang="zh-CN" sz="2400" b="1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实践图片</a:t>
            </a:r>
            <a:r>
              <a:rPr lang="zh-CN" altLang="en-US" sz="2400" b="1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400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栏目，</a:t>
            </a:r>
            <a:r>
              <a:rPr lang="zh-CN" altLang="en-US" sz="2400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视频类</a:t>
            </a:r>
            <a:r>
              <a:rPr lang="zh-CN" altLang="en-US" sz="2400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稿件请选择</a:t>
            </a:r>
            <a:r>
              <a:rPr lang="zh-CN" altLang="en-US" sz="2400" b="1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三下乡</a:t>
            </a:r>
            <a:r>
              <a:rPr lang="en-US" altLang="zh-CN" sz="2400" b="1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实践视频</a:t>
            </a:r>
            <a:r>
              <a:rPr lang="zh-CN" altLang="en-US" sz="2400" b="1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400" dirty="0">
                <a:solidFill>
                  <a:srgbClr val="333333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栏目），点击“完成”即可完成投稿。</a:t>
            </a:r>
          </a:p>
        </p:txBody>
      </p:sp>
    </p:spTree>
    <p:extLst>
      <p:ext uri="{BB962C8B-B14F-4D97-AF65-F5344CB8AC3E}">
        <p14:creationId xmlns:p14="http://schemas.microsoft.com/office/powerpoint/2010/main" val="30841971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矩形"/>
          <p:cNvSpPr/>
          <p:nvPr/>
        </p:nvSpPr>
        <p:spPr>
          <a:xfrm>
            <a:off x="1053687" y="560892"/>
            <a:ext cx="10043804" cy="5743111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400" b="1" u="none" strike="noStrike" kern="1200" cap="none" spc="0" baseline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24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、</a:t>
            </a:r>
            <a:r>
              <a:rPr lang="en-US" altLang="zh-CN" sz="2400" b="1" u="none" strike="noStrike" kern="1200" cap="none" spc="0" baseline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导语</a:t>
            </a:r>
            <a:r>
              <a:rPr lang="en-US" altLang="zh-CN" sz="24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是新闻体的重要体现，导语就是让人在最短的文字内，了解你这篇文章最精华的内容。但是这种情况一般而言，适宜于新闻性、及时性很强，而内容又较多的报道</a:t>
            </a:r>
            <a:r>
              <a:rPr lang="zh-CN" altLang="en-US" sz="2400" b="1" dirty="0">
                <a:latin typeface="宋体" panose="02010600030101010101" pitchFamily="2" charset="-122"/>
                <a:cs typeface="Arial" panose="020B0604020202020204" pitchFamily="34" charset="0"/>
              </a:rPr>
              <a:t>。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导语段不宜太长</a:t>
            </a:r>
            <a:r>
              <a:rPr lang="zh-CN" altLang="en-US" sz="2400" b="1" dirty="0">
                <a:latin typeface="宋体" panose="02010600030101010101" pitchFamily="2" charset="-122"/>
                <a:cs typeface="Arial" panose="020B0604020202020204" pitchFamily="34" charset="0"/>
              </a:rPr>
              <a:t> 如果还有很想说的，不想放在后面的，那你就再起一段，放在第二段，也就是说导语的延伸段落，但请记住，最</a:t>
            </a:r>
            <a:r>
              <a:rPr lang="zh-CN" altLang="en-US" sz="2400" b="1" dirty="0" smtClean="0">
                <a:latin typeface="宋体" panose="02010600030101010101" pitchFamily="2" charset="-122"/>
                <a:cs typeface="Arial" panose="020B0604020202020204" pitchFamily="34" charset="0"/>
              </a:rPr>
              <a:t>多两个段</a:t>
            </a:r>
            <a:r>
              <a:rPr lang="zh-CN" altLang="en-US" sz="2400" b="1" dirty="0">
                <a:latin typeface="宋体" panose="02010600030101010101" pitchFamily="2" charset="-122"/>
                <a:cs typeface="Arial" panose="020B0604020202020204" pitchFamily="34" charset="0"/>
              </a:rPr>
              <a:t>落，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一定要把核心内容交代清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楚。</a:t>
            </a:r>
            <a:endParaRPr lang="en-US" altLang="zh-CN" sz="2400" b="1" dirty="0" smtClean="0">
              <a:solidFill>
                <a:srgbClr val="FF0000"/>
              </a:solidFill>
              <a:latin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宋体" panose="02010600030101010101" pitchFamily="2" charset="-122"/>
                <a:cs typeface="Arial" panose="020B0604020202020204" pitchFamily="34" charset="0"/>
              </a:rPr>
              <a:t>如果文</a:t>
            </a:r>
            <a:r>
              <a:rPr lang="zh-CN" altLang="en-US" sz="2400" b="1" dirty="0">
                <a:latin typeface="宋体" panose="02010600030101010101" pitchFamily="2" charset="-122"/>
                <a:cs typeface="Arial" panose="020B0604020202020204" pitchFamily="34" charset="0"/>
              </a:rPr>
              <a:t>章篇幅长，而且故事性也会很强。这个时候</a:t>
            </a:r>
            <a:r>
              <a:rPr lang="zh-CN" altLang="en-US" sz="2400" b="1" dirty="0" smtClean="0">
                <a:latin typeface="宋体" panose="02010600030101010101" pitchFamily="2" charset="-122"/>
                <a:cs typeface="Arial" panose="020B0604020202020204" pitchFamily="34" charset="0"/>
              </a:rPr>
              <a:t>，则可</a:t>
            </a:r>
            <a:r>
              <a:rPr lang="zh-CN" altLang="en-US" sz="2400" b="1" dirty="0">
                <a:latin typeface="宋体" panose="02010600030101010101" pitchFamily="2" charset="-122"/>
                <a:cs typeface="Arial" panose="020B0604020202020204" pitchFamily="34" charset="0"/>
              </a:rPr>
              <a:t>以利用另外一种方式开篇了，那个最吸引人、最让你震撼的点，对它进行细节描述</a:t>
            </a:r>
            <a:r>
              <a:rPr lang="zh-CN" altLang="en-US" sz="2400" b="1" dirty="0" smtClean="0">
                <a:latin typeface="宋体" panose="02010600030101010101" pitchFamily="2" charset="-122"/>
                <a:cs typeface="Arial" panose="020B0604020202020204" pitchFamily="34" charset="0"/>
              </a:rPr>
              <a:t>。</a:t>
            </a:r>
            <a:endParaRPr lang="en-US" altLang="zh-CN" sz="2400" b="1" dirty="0" smtClean="0">
              <a:latin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在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导语中体现出来：数据、闪光点、有价值的结论或结果。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400" b="1" u="none" strike="noStrike" kern="1200" cap="none" spc="0" baseline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    </a:t>
            </a:r>
            <a:endParaRPr lang="zh-CN" altLang="en-US" sz="2400" b="1" u="none" strike="noStrike" kern="1200" cap="none" spc="0" baseline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295528" y="376226"/>
            <a:ext cx="37914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70C0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关于新闻或稿件的撰写</a:t>
            </a:r>
            <a:endParaRPr lang="en-US" altLang="zh-CN" sz="2800" b="1" dirty="0">
              <a:solidFill>
                <a:srgbClr val="0070C0"/>
              </a:solidFill>
              <a:latin typeface="宋体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4915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矩形"/>
          <p:cNvSpPr/>
          <p:nvPr/>
        </p:nvSpPr>
        <p:spPr>
          <a:xfrm>
            <a:off x="964527" y="357511"/>
            <a:ext cx="10379533" cy="530606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200" b="1" u="none" strike="noStrike" kern="1200" cap="none" spc="0" baseline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200" b="1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altLang="zh-CN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、</a:t>
            </a:r>
            <a:r>
              <a:rPr lang="en-US" altLang="zh-CN" sz="2200" b="1" u="none" strike="noStrike" kern="1200" cap="none" spc="0" baseline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主体</a:t>
            </a:r>
            <a:r>
              <a:rPr lang="en-US" altLang="zh-CN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：</a:t>
            </a:r>
            <a:r>
              <a:rPr lang="zh-CN" altLang="en-US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对文章主题内容的描述</a:t>
            </a:r>
            <a:r>
              <a:rPr lang="en-US" altLang="zh-CN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，</a:t>
            </a:r>
            <a:r>
              <a:rPr lang="zh-CN" altLang="en-US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应该</a:t>
            </a:r>
            <a:r>
              <a:rPr lang="en-US" altLang="zh-CN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层层深入</a:t>
            </a:r>
            <a:r>
              <a:rPr lang="zh-CN" altLang="en-US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。</a:t>
            </a:r>
            <a:endParaRPr lang="en-US" altLang="zh-CN" sz="2200" b="1" u="none" strike="noStrike" kern="1200" cap="none" spc="0" baseline="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200" b="1" u="none" strike="noStrike" kern="1200" cap="none" spc="0" baseline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200" b="1" u="none" strike="noStrike" kern="1200" cap="none" spc="0" baseline="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正文中，</a:t>
            </a:r>
            <a:r>
              <a:rPr lang="zh-CN" altLang="en-US" sz="2200" b="1" u="none" strike="noStrike" kern="1200" cap="none" spc="0" baseline="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可以使</a:t>
            </a:r>
            <a:r>
              <a:rPr lang="en-US" altLang="zh-CN" sz="2200" b="1" u="none" strike="noStrike" kern="1200" cap="none" spc="0" baseline="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用</a:t>
            </a:r>
            <a:r>
              <a:rPr lang="zh-CN" altLang="en-US" sz="2200" b="1" dirty="0">
                <a:latin typeface="宋体" panose="02010600030101010101" pitchFamily="2" charset="-122"/>
                <a:cs typeface="Arial" panose="020B0604020202020204" pitchFamily="34" charset="0"/>
              </a:rPr>
              <a:t>：</a:t>
            </a:r>
            <a:r>
              <a:rPr lang="en-US" altLang="zh-CN" sz="22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1、人物关键性的话语；2、小标题</a:t>
            </a:r>
            <a:r>
              <a:rPr lang="en-US" altLang="zh-CN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；</a:t>
            </a:r>
          </a:p>
          <a:p>
            <a:pPr>
              <a:lnSpc>
                <a:spcPct val="150000"/>
              </a:lnSpc>
            </a:pPr>
            <a:r>
              <a:rPr lang="en-US" altLang="zh-CN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                  3</a:t>
            </a:r>
            <a:r>
              <a:rPr lang="en-US" altLang="zh-CN" sz="22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、层层深入的数据；4、感人的细节故事</a:t>
            </a:r>
            <a:r>
              <a:rPr lang="en-US" altLang="zh-CN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。</a:t>
            </a:r>
            <a:r>
              <a:rPr lang="en-US" altLang="zh-CN" sz="2200" b="1" u="none" strike="noStrike" kern="1200" cap="none" spc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    </a:t>
            </a:r>
          </a:p>
          <a:p>
            <a:pPr>
              <a:lnSpc>
                <a:spcPct val="150000"/>
              </a:lnSpc>
            </a:pPr>
            <a:r>
              <a:rPr lang="en-US" altLang="zh-CN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                   </a:t>
            </a:r>
            <a:r>
              <a:rPr lang="zh-CN" altLang="en-US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（</a:t>
            </a:r>
            <a:r>
              <a:rPr lang="en-US" altLang="zh-CN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无需面面俱到</a:t>
            </a:r>
            <a:r>
              <a:rPr lang="en-US" altLang="zh-CN" sz="22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，</a:t>
            </a:r>
            <a:r>
              <a:rPr lang="en-US" altLang="zh-CN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只求精华核心</a:t>
            </a:r>
            <a:r>
              <a:rPr lang="zh-CN" altLang="en-US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）</a:t>
            </a:r>
            <a:endParaRPr lang="en-US" altLang="zh-CN" sz="2200" b="1" u="none" strike="noStrike" kern="1200" cap="none" spc="0" baseline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2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   </a:t>
            </a:r>
            <a:endParaRPr lang="en-US" altLang="zh-CN" sz="2200" b="1" u="none" strike="noStrike" kern="1200" cap="none" spc="0" baseline="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2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在文章引用话语的时候，一般新闻体与其他文体不一样的，你会发现这些关键词</a:t>
            </a:r>
          </a:p>
          <a:p>
            <a:pPr>
              <a:lnSpc>
                <a:spcPct val="150000"/>
              </a:lnSpc>
            </a:pPr>
            <a:r>
              <a:rPr lang="en-US" altLang="zh-CN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“</a:t>
            </a:r>
            <a:r>
              <a:rPr lang="zh-CN" altLang="en-US" sz="2200" b="1" u="none" strike="noStrike" kern="1200" cap="none" spc="0" baseline="0" dirty="0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×</a:t>
            </a:r>
            <a:r>
              <a:rPr lang="zh-CN" altLang="en-US" sz="2200" b="1" u="none" strike="noStrike" kern="1200" cap="none" spc="0" baseline="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告诉记者，××认为，据</a:t>
            </a:r>
            <a:r>
              <a:rPr lang="zh-CN" altLang="en-US" sz="2200" b="1" dirty="0" smtClean="0">
                <a:solidFill>
                  <a:srgbClr val="0070C0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××称</a:t>
            </a:r>
            <a:r>
              <a:rPr lang="en-US" altLang="zh-CN" sz="2200" b="1" dirty="0" smtClean="0">
                <a:latin typeface="宋体" panose="02010600030101010101" pitchFamily="2" charset="-122"/>
                <a:cs typeface="Arial" panose="020B0604020202020204" pitchFamily="34" charset="0"/>
              </a:rPr>
              <a:t>”</a:t>
            </a:r>
            <a:r>
              <a:rPr lang="zh-CN" altLang="en-US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等</a:t>
            </a:r>
            <a:r>
              <a:rPr lang="zh-CN" altLang="en-US" sz="22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等这都是表</a:t>
            </a:r>
            <a:r>
              <a:rPr lang="zh-CN" altLang="en-US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现新闻内容的很</a:t>
            </a:r>
            <a:r>
              <a:rPr lang="zh-CN" altLang="en-US" sz="22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细节</a:t>
            </a:r>
            <a:r>
              <a:rPr lang="zh-CN" altLang="en-US" sz="22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的东西，都可以很好的反映你的想法。</a:t>
            </a:r>
            <a:endParaRPr lang="en-US" altLang="zh-CN" sz="2200" b="1" u="none" strike="noStrike" kern="1200" cap="none" spc="0" baseline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200" u="none" strike="noStrike" kern="1200" cap="none" spc="0" baseline="0" dirty="0">
              <a:solidFill>
                <a:schemeClr val="tx1"/>
              </a:solidFill>
              <a:latin typeface="Arial" panose="020B0604020202020204" pitchFamily="34" charset="0"/>
              <a:ea typeface="黑体" panose="02010609060101010101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84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矩形"/>
          <p:cNvSpPr/>
          <p:nvPr/>
        </p:nvSpPr>
        <p:spPr>
          <a:xfrm>
            <a:off x="1085319" y="863333"/>
            <a:ext cx="9883588" cy="4801314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3</a:t>
            </a:r>
            <a:r>
              <a:rPr lang="en-US" altLang="zh-CN" sz="24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、</a:t>
            </a:r>
            <a:r>
              <a:rPr lang="en-US" altLang="zh-CN" sz="2400" b="1" u="none" strike="noStrike" kern="1200" cap="none" spc="0" baseline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标题</a:t>
            </a:r>
            <a:r>
              <a:rPr lang="en-US" altLang="zh-CN" sz="24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非常关键</a:t>
            </a:r>
            <a:r>
              <a:rPr lang="en-US" altLang="zh-CN" sz="24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，包含</a:t>
            </a:r>
            <a:r>
              <a:rPr lang="zh-CN" altLang="en-US" sz="24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以下</a:t>
            </a:r>
            <a:r>
              <a:rPr lang="en-US" altLang="zh-CN" sz="24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元素</a:t>
            </a:r>
            <a:r>
              <a:rPr lang="zh-CN" altLang="en-US" sz="24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：</a:t>
            </a:r>
            <a:r>
              <a:rPr lang="en-US" altLang="zh-CN" sz="24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altLang="zh-CN" sz="24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、数据，2、</a:t>
            </a:r>
            <a:r>
              <a:rPr lang="en-US" altLang="zh-CN" sz="24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惹眼球的点</a:t>
            </a:r>
            <a:r>
              <a:rPr lang="en-US" altLang="zh-CN" sz="24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，3、</a:t>
            </a:r>
            <a:r>
              <a:rPr lang="en-US" altLang="zh-CN" sz="24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你的主题内容</a:t>
            </a:r>
            <a:r>
              <a:rPr lang="zh-CN" altLang="en-US" sz="24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，如结果或结论</a:t>
            </a:r>
            <a:r>
              <a:rPr lang="en-US" altLang="zh-CN" sz="24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；</a:t>
            </a: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   </a:t>
            </a:r>
            <a:r>
              <a:rPr lang="en-US" altLang="zh-CN" sz="24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标题不要太宽泛</a:t>
            </a:r>
            <a:r>
              <a:rPr lang="en-US" altLang="zh-CN" sz="24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，太空洞，太抒情</a:t>
            </a:r>
            <a:r>
              <a:rPr lang="zh-CN" altLang="en-US" sz="2400" b="1" u="none" strike="noStrike" kern="1200" cap="none" spc="0" baseline="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。</a:t>
            </a:r>
            <a:r>
              <a:rPr lang="en-US" altLang="zh-CN" sz="2400" b="1" dirty="0" smtClean="0">
                <a:latin typeface="宋体" panose="02010600030101010101" pitchFamily="2" charset="-122"/>
                <a:cs typeface="Arial" panose="020B0604020202020204" pitchFamily="34" charset="0"/>
              </a:rPr>
              <a:t>标题不适宜于太长</a:t>
            </a:r>
            <a:r>
              <a:rPr lang="en-US" altLang="zh-CN" sz="2400" b="1" dirty="0">
                <a:latin typeface="宋体" panose="02010600030101010101" pitchFamily="2" charset="-122"/>
                <a:cs typeface="Arial" panose="020B0604020202020204" pitchFamily="34" charset="0"/>
              </a:rPr>
              <a:t>，也不要太短</a:t>
            </a:r>
            <a:r>
              <a:rPr lang="en-US" altLang="zh-CN" sz="2400" b="1" dirty="0" smtClean="0">
                <a:latin typeface="宋体" panose="02010600030101010101" pitchFamily="2" charset="-122"/>
                <a:cs typeface="Arial" panose="020B0604020202020204" pitchFamily="34" charset="0"/>
              </a:rPr>
              <a:t>，</a:t>
            </a:r>
            <a:r>
              <a:rPr lang="zh-CN" altLang="en-US" sz="2400" b="1" dirty="0" smtClean="0">
                <a:latin typeface="宋体" panose="02010600030101010101" pitchFamily="2" charset="-122"/>
                <a:cs typeface="Arial" panose="020B0604020202020204" pitchFamily="34" charset="0"/>
              </a:rPr>
              <a:t>在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10-26个字</a:t>
            </a:r>
            <a:r>
              <a:rPr lang="en-US" altLang="zh-CN" sz="2400" b="1" dirty="0" smtClean="0">
                <a:latin typeface="宋体" panose="02010600030101010101" pitchFamily="2" charset="-122"/>
                <a:cs typeface="Arial" panose="020B0604020202020204" pitchFamily="34" charset="0"/>
              </a:rPr>
              <a:t>比较合理</a:t>
            </a:r>
            <a:r>
              <a:rPr lang="en-US" altLang="zh-CN" sz="2400" b="1" dirty="0">
                <a:latin typeface="宋体" panose="02010600030101010101" pitchFamily="2" charset="-122"/>
                <a:cs typeface="Arial" panose="020B0604020202020204" pitchFamily="34" charset="0"/>
              </a:rPr>
              <a:t>，让读者会在短时间内知道你这个文章是写什么</a:t>
            </a:r>
            <a:r>
              <a:rPr lang="zh-CN" altLang="en-US" sz="2400" b="1" dirty="0">
                <a:latin typeface="宋体" panose="02010600030101010101" pitchFamily="2" charset="-122"/>
                <a:cs typeface="Arial" panose="020B0604020202020204" pitchFamily="34" charset="0"/>
              </a:rPr>
              <a:t>，如果没有太多数据或者强烈抓人眼球的点，那就把你们去实践的结果或结论给列进</a:t>
            </a:r>
            <a:r>
              <a:rPr lang="zh-CN" altLang="en-US" sz="2400" b="1" dirty="0" smtClean="0">
                <a:latin typeface="宋体" panose="02010600030101010101" pitchFamily="2" charset="-122"/>
                <a:cs typeface="Arial" panose="020B0604020202020204" pitchFamily="34" charset="0"/>
              </a:rPr>
              <a:t>去。</a:t>
            </a:r>
            <a:endParaRPr lang="en-US" altLang="zh-CN" sz="2400" b="1" dirty="0">
              <a:latin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400" b="1" u="none" strike="noStrike" kern="1200" cap="none" spc="0" baseline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2400" b="1" u="none" strike="noStrike" kern="1200" cap="none" spc="0" baseline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 b="1" u="none" strike="noStrike" kern="1200" cap="none" spc="0" baseline="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    </a:t>
            </a:r>
            <a:endParaRPr lang="zh-CN" altLang="en-US" sz="2000" b="1" u="none" strike="noStrike" kern="1200" cap="none" spc="0" baseline="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3" name="图片 2" descr="图片包含 屏幕截图&#10;&#10;描述已自动生成">
            <a:extLst>
              <a:ext uri="{FF2B5EF4-FFF2-40B4-BE49-F238E27FC236}">
                <a16:creationId xmlns:a16="http://schemas.microsoft.com/office/drawing/2014/main" xmlns="" id="{FE0718B0-EB4B-4FF0-B588-7D158AB65A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91" y="1218873"/>
            <a:ext cx="7384760" cy="204511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3C05DCE-35EC-49E5-9358-D4603467AF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91" y="3473842"/>
            <a:ext cx="7384760" cy="229158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B835CAE-F2F1-4A15-A7C2-A2507A1EDA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422" y="1456521"/>
            <a:ext cx="5259163" cy="371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2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40434"/>
            <a:ext cx="5895109" cy="660111"/>
          </a:xfrm>
        </p:spPr>
        <p:txBody>
          <a:bodyPr>
            <a:normAutofit/>
          </a:bodyPr>
          <a:lstStyle/>
          <a:p>
            <a:r>
              <a:rPr lang="zh-CN" altLang="en-US" sz="4000" b="1" dirty="0" smtClean="0">
                <a:solidFill>
                  <a:srgbClr val="00B0F0"/>
                </a:solidFill>
              </a:rPr>
              <a:t>四、</a:t>
            </a:r>
            <a:r>
              <a:rPr lang="zh-CN" altLang="en-US" sz="4000" b="1" dirty="0" smtClean="0">
                <a:solidFill>
                  <a:srgbClr val="00B0F0"/>
                </a:solidFill>
              </a:rPr>
              <a:t>资料提交要求及时间</a:t>
            </a:r>
            <a:endParaRPr lang="zh-CN" altLang="en-US" sz="4000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41218" y="1119042"/>
            <a:ext cx="10952018" cy="557270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（一）资料提交要求</a:t>
            </a:r>
            <a:endParaRPr lang="en-US" altLang="zh-CN" dirty="0" smtClean="0"/>
          </a:p>
          <a:p>
            <a:pPr>
              <a:lnSpc>
                <a:spcPct val="120000"/>
              </a:lnSpc>
            </a:pPr>
            <a:r>
              <a:rPr lang="zh-CN" altLang="zh-CN" sz="2400" b="1" dirty="0" smtClean="0">
                <a:solidFill>
                  <a:srgbClr val="0070C0"/>
                </a:solidFill>
              </a:rPr>
              <a:t>项</a:t>
            </a:r>
            <a:r>
              <a:rPr lang="zh-CN" altLang="zh-CN" sz="2400" b="1" dirty="0">
                <a:solidFill>
                  <a:srgbClr val="0070C0"/>
                </a:solidFill>
              </a:rPr>
              <a:t>目团队简介、团队口号、成果介绍</a:t>
            </a:r>
            <a:endParaRPr lang="zh-CN" altLang="zh-CN" sz="2400" dirty="0">
              <a:solidFill>
                <a:srgbClr val="0070C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400" dirty="0" smtClean="0"/>
              <a:t>         </a:t>
            </a:r>
            <a:r>
              <a:rPr lang="zh-CN" altLang="zh-CN" sz="2400" dirty="0" smtClean="0"/>
              <a:t>项</a:t>
            </a:r>
            <a:r>
              <a:rPr lang="zh-CN" altLang="zh-CN" sz="2400" dirty="0"/>
              <a:t>目团队简介能鲜明表现团队精神和团队目的，团队简介字数</a:t>
            </a:r>
            <a:r>
              <a:rPr lang="en-US" altLang="zh-CN" sz="2400" dirty="0"/>
              <a:t>100-200</a:t>
            </a:r>
            <a:r>
              <a:rPr lang="zh-CN" altLang="zh-CN" sz="2400" dirty="0"/>
              <a:t>左右，团队口号不超过</a:t>
            </a:r>
            <a:r>
              <a:rPr lang="en-US" altLang="zh-CN" sz="2400" dirty="0"/>
              <a:t>20</a:t>
            </a:r>
            <a:r>
              <a:rPr lang="zh-CN" altLang="zh-CN" sz="2400" dirty="0"/>
              <a:t>字，社会实践成果介绍</a:t>
            </a:r>
            <a:r>
              <a:rPr lang="en-US" altLang="zh-CN" sz="2400" dirty="0"/>
              <a:t>250</a:t>
            </a:r>
            <a:r>
              <a:rPr lang="zh-CN" altLang="zh-CN" sz="2400" dirty="0"/>
              <a:t>字左右。</a:t>
            </a:r>
          </a:p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rgbClr val="0070C0"/>
                </a:solidFill>
              </a:rPr>
              <a:t>社会实践成果作品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400" dirty="0" smtClean="0"/>
              <a:t>         </a:t>
            </a:r>
            <a:r>
              <a:rPr lang="zh-CN" altLang="zh-CN" sz="2400" dirty="0" smtClean="0"/>
              <a:t>各社会实践团队在活动开展过程中需注意</a:t>
            </a:r>
            <a:r>
              <a:rPr lang="zh-CN" altLang="zh-CN" sz="2400" dirty="0" smtClean="0">
                <a:solidFill>
                  <a:srgbClr val="FF0000"/>
                </a:solidFill>
              </a:rPr>
              <a:t>社会媒体新闻报道</a:t>
            </a:r>
            <a:r>
              <a:rPr lang="zh-CN" altLang="zh-CN" sz="2400" dirty="0" smtClean="0"/>
              <a:t>、</a:t>
            </a:r>
            <a:r>
              <a:rPr lang="zh-CN" altLang="zh-CN" sz="2400" dirty="0" smtClean="0">
                <a:solidFill>
                  <a:srgbClr val="FF0000"/>
                </a:solidFill>
              </a:rPr>
              <a:t>手工艺制作品</a:t>
            </a:r>
            <a:r>
              <a:rPr lang="zh-CN" altLang="zh-CN" sz="2400" dirty="0" smtClean="0"/>
              <a:t>、志愿者或帮扶对象</a:t>
            </a:r>
            <a:r>
              <a:rPr lang="zh-CN" altLang="zh-CN" sz="2400" dirty="0" smtClean="0">
                <a:solidFill>
                  <a:srgbClr val="FF0000"/>
                </a:solidFill>
              </a:rPr>
              <a:t>心得体会手稿、手札、日记</a:t>
            </a:r>
            <a:r>
              <a:rPr lang="zh-CN" altLang="zh-CN" sz="2400" dirty="0" smtClean="0"/>
              <a:t>等具有代表意义的成果作品的收集工作，并在</a:t>
            </a:r>
            <a:r>
              <a:rPr lang="zh-CN" altLang="zh-CN" sz="2400" dirty="0" smtClean="0">
                <a:solidFill>
                  <a:srgbClr val="FF0000"/>
                </a:solidFill>
              </a:rPr>
              <a:t>结束之后收集指导老师意见或评语</a:t>
            </a:r>
            <a:r>
              <a:rPr lang="zh-CN" altLang="zh-CN" sz="2400" dirty="0" smtClean="0"/>
              <a:t>，最后用于暑期社会实践评选及展示。</a:t>
            </a:r>
            <a:endParaRPr lang="zh-CN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78399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00B0F0"/>
                </a:solidFill>
              </a:rPr>
              <a:t>一、暑期社会实践考核要求</a:t>
            </a:r>
            <a:endParaRPr lang="zh-CN" altLang="en-US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9517" y="1581506"/>
            <a:ext cx="11532357" cy="4351338"/>
          </a:xfrm>
        </p:spPr>
        <p:txBody>
          <a:bodyPr/>
          <a:lstStyle/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en-US" altLang="zh-CN" sz="2400" spc="-100" dirty="0" smtClean="0"/>
          </a:p>
          <a:p>
            <a:pPr marL="0" indent="0">
              <a:buNone/>
            </a:pPr>
            <a:endParaRPr lang="en-US" altLang="zh-CN" sz="2400" spc="-100" dirty="0"/>
          </a:p>
          <a:p>
            <a:pPr marL="0" indent="0">
              <a:buNone/>
            </a:pPr>
            <a:endParaRPr lang="en-US" altLang="zh-CN" sz="2400" spc="-100" dirty="0" smtClean="0"/>
          </a:p>
          <a:p>
            <a:pPr marL="0" indent="0">
              <a:buNone/>
            </a:pPr>
            <a:r>
              <a:rPr lang="en-US" altLang="zh-CN" sz="2400" spc="-100" dirty="0"/>
              <a:t> </a:t>
            </a:r>
            <a:r>
              <a:rPr lang="en-US" altLang="zh-CN" sz="2400" spc="-100" dirty="0" smtClean="0"/>
              <a:t>       </a:t>
            </a:r>
            <a:r>
              <a:rPr lang="zh-CN" altLang="zh-CN" sz="2400" spc="-100" dirty="0" smtClean="0"/>
              <a:t>各</a:t>
            </a:r>
            <a:r>
              <a:rPr lang="zh-CN" altLang="zh-CN" sz="2400" spc="-100" dirty="0"/>
              <a:t>团队得</a:t>
            </a:r>
            <a:r>
              <a:rPr lang="zh-CN" altLang="zh-CN" sz="2400" spc="-100" dirty="0" smtClean="0"/>
              <a:t>分</a:t>
            </a:r>
            <a:r>
              <a:rPr lang="zh-CN" altLang="en-US" sz="2400" spc="-100" dirty="0" smtClean="0"/>
              <a:t>构成</a:t>
            </a:r>
            <a:endParaRPr lang="en-US" altLang="zh-CN" sz="900" spc="-100" dirty="0"/>
          </a:p>
          <a:p>
            <a:pPr marL="0" indent="0">
              <a:buNone/>
            </a:pPr>
            <a:endParaRPr lang="zh-CN" altLang="en-US" sz="2400" spc="-100" dirty="0"/>
          </a:p>
        </p:txBody>
      </p:sp>
      <p:sp>
        <p:nvSpPr>
          <p:cNvPr id="4" name="左大括号 3"/>
          <p:cNvSpPr/>
          <p:nvPr/>
        </p:nvSpPr>
        <p:spPr>
          <a:xfrm>
            <a:off x="3280011" y="2504111"/>
            <a:ext cx="586854" cy="2279681"/>
          </a:xfrm>
          <a:prstGeom prst="lef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866865" y="2674456"/>
            <a:ext cx="48176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评委现场评分（</a:t>
            </a:r>
            <a:r>
              <a:rPr lang="en-US" altLang="zh-CN" sz="2400" dirty="0"/>
              <a:t>3</a:t>
            </a:r>
            <a:r>
              <a:rPr lang="en-US" altLang="zh-CN" sz="2400" dirty="0" smtClean="0"/>
              <a:t>5%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endParaRPr lang="en-US" altLang="zh-CN" sz="2400" dirty="0"/>
          </a:p>
          <a:p>
            <a:r>
              <a:rPr lang="zh-CN" altLang="en-US" sz="2400" dirty="0" smtClean="0"/>
              <a:t>日常考核评分（</a:t>
            </a:r>
            <a:r>
              <a:rPr lang="en-US" altLang="zh-CN" sz="2400" dirty="0" smtClean="0"/>
              <a:t>15%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endParaRPr lang="en-US" altLang="zh-CN" sz="2400" dirty="0"/>
          </a:p>
          <a:p>
            <a:r>
              <a:rPr lang="zh-CN" altLang="en-US" sz="2400" dirty="0" smtClean="0"/>
              <a:t>社会实践报告评分（</a:t>
            </a:r>
            <a:r>
              <a:rPr lang="en-US" altLang="zh-CN" sz="2400" dirty="0" smtClean="0"/>
              <a:t>50%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24350247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600652"/>
            <a:ext cx="5895109" cy="660111"/>
          </a:xfrm>
        </p:spPr>
        <p:txBody>
          <a:bodyPr>
            <a:normAutofit/>
          </a:bodyPr>
          <a:lstStyle/>
          <a:p>
            <a:r>
              <a:rPr lang="zh-CN" altLang="en-US" sz="4000" b="1" dirty="0" smtClean="0">
                <a:solidFill>
                  <a:srgbClr val="00B0F0"/>
                </a:solidFill>
              </a:rPr>
              <a:t>四、</a:t>
            </a:r>
            <a:r>
              <a:rPr lang="zh-CN" altLang="en-US" sz="4000" b="1" dirty="0" smtClean="0">
                <a:solidFill>
                  <a:srgbClr val="00B0F0"/>
                </a:solidFill>
              </a:rPr>
              <a:t>资料提交要求及时间</a:t>
            </a:r>
            <a:endParaRPr lang="zh-CN" altLang="en-US" sz="4000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93115"/>
            <a:ext cx="10952018" cy="4727576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（一）资料提交要求</a:t>
            </a:r>
            <a:endParaRPr lang="en-US" altLang="zh-CN" dirty="0" smtClean="0"/>
          </a:p>
          <a:p>
            <a:r>
              <a:rPr lang="zh-CN" altLang="zh-CN" sz="2400" b="1" dirty="0" smtClean="0">
                <a:solidFill>
                  <a:srgbClr val="0070C0"/>
                </a:solidFill>
              </a:rPr>
              <a:t>社</a:t>
            </a:r>
            <a:r>
              <a:rPr lang="zh-CN" altLang="zh-CN" sz="2400" b="1" dirty="0">
                <a:solidFill>
                  <a:srgbClr val="0070C0"/>
                </a:solidFill>
              </a:rPr>
              <a:t>会实践照片及视频资料</a:t>
            </a:r>
            <a:endParaRPr lang="zh-CN" altLang="zh-CN" sz="2400" dirty="0">
              <a:solidFill>
                <a:srgbClr val="0070C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        </a:t>
            </a:r>
            <a:r>
              <a:rPr lang="zh-CN" altLang="zh-CN" sz="2200" dirty="0" smtClean="0"/>
              <a:t>各</a:t>
            </a:r>
            <a:r>
              <a:rPr lang="zh-CN" altLang="zh-CN" sz="2200" dirty="0"/>
              <a:t>学院、各校级项目团队精选在社会实践过程中最能够反映团队活动</a:t>
            </a:r>
            <a:r>
              <a:rPr lang="zh-CN" altLang="zh-CN" sz="2200" dirty="0">
                <a:solidFill>
                  <a:srgbClr val="FF0000"/>
                </a:solidFill>
              </a:rPr>
              <a:t>特色的照片和视频</a:t>
            </a:r>
            <a:r>
              <a:rPr lang="zh-CN" altLang="zh-CN" sz="2200" dirty="0"/>
              <a:t>并配以</a:t>
            </a:r>
            <a:r>
              <a:rPr lang="zh-CN" altLang="zh-CN" sz="2200" dirty="0">
                <a:solidFill>
                  <a:srgbClr val="FF0000"/>
                </a:solidFill>
              </a:rPr>
              <a:t>文字说明</a:t>
            </a:r>
            <a:r>
              <a:rPr lang="zh-CN" altLang="zh-CN" sz="2200" dirty="0"/>
              <a:t>（每段文字说明</a:t>
            </a:r>
            <a:r>
              <a:rPr lang="en-US" altLang="zh-CN" sz="2200" dirty="0"/>
              <a:t>120</a:t>
            </a:r>
            <a:r>
              <a:rPr lang="zh-CN" altLang="zh-CN" sz="2200" dirty="0"/>
              <a:t>字左右）。每个团队精选</a:t>
            </a:r>
            <a:r>
              <a:rPr lang="en-US" altLang="zh-CN" sz="2200" dirty="0">
                <a:solidFill>
                  <a:srgbClr val="FF0000"/>
                </a:solidFill>
              </a:rPr>
              <a:t>10-20</a:t>
            </a:r>
            <a:r>
              <a:rPr lang="zh-CN" altLang="zh-CN" sz="2200" dirty="0">
                <a:solidFill>
                  <a:srgbClr val="FF0000"/>
                </a:solidFill>
              </a:rPr>
              <a:t>张照片</a:t>
            </a:r>
            <a:r>
              <a:rPr lang="zh-CN" altLang="zh-CN" sz="2200" dirty="0"/>
              <a:t>（电子档，不插入文档），照片需清晰有辨识度，要求原图（不低于</a:t>
            </a:r>
            <a:r>
              <a:rPr lang="en-US" altLang="zh-CN" sz="2200" dirty="0"/>
              <a:t>1M</a:t>
            </a:r>
            <a:r>
              <a:rPr lang="zh-CN" altLang="zh-CN" sz="2200" dirty="0"/>
              <a:t>，可放大），能强烈反应实践队伍和实践精神。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200" dirty="0" smtClean="0"/>
              <a:t>        </a:t>
            </a:r>
            <a:r>
              <a:rPr lang="zh-CN" altLang="zh-CN" sz="2200" dirty="0" smtClean="0"/>
              <a:t>有</a:t>
            </a:r>
            <a:r>
              <a:rPr lang="zh-CN" altLang="zh-CN" sz="2200" dirty="0"/>
              <a:t>条件的项目团队提供剪辑好的视频资料，视频画面清晰、不变形、无杂音，长度</a:t>
            </a:r>
            <a:r>
              <a:rPr lang="en-US" altLang="zh-CN" sz="2200" dirty="0"/>
              <a:t>3</a:t>
            </a:r>
            <a:r>
              <a:rPr lang="zh-CN" altLang="zh-CN" sz="2200" dirty="0"/>
              <a:t>分钟左右，分辨率不小于</a:t>
            </a:r>
            <a:r>
              <a:rPr lang="en-US" altLang="zh-CN" sz="2200" dirty="0"/>
              <a:t>720×576</a:t>
            </a:r>
            <a:r>
              <a:rPr lang="zh-CN" altLang="zh-CN" sz="2200" dirty="0"/>
              <a:t>像素，画面宽高比例</a:t>
            </a:r>
            <a:r>
              <a:rPr lang="en-US" altLang="zh-CN" sz="2200" dirty="0"/>
              <a:t>4:3</a:t>
            </a:r>
            <a:r>
              <a:rPr lang="zh-CN" altLang="zh-CN" sz="2200" dirty="0"/>
              <a:t>或</a:t>
            </a:r>
            <a:r>
              <a:rPr lang="en-US" altLang="zh-CN" sz="2200" dirty="0"/>
              <a:t>16:9</a:t>
            </a:r>
            <a:r>
              <a:rPr lang="zh-CN" altLang="zh-CN" sz="2200" dirty="0"/>
              <a:t>，格式为</a:t>
            </a:r>
            <a:r>
              <a:rPr lang="en-US" altLang="zh-CN" sz="2200" dirty="0"/>
              <a:t>FLV</a:t>
            </a:r>
            <a:r>
              <a:rPr lang="zh-CN" altLang="zh-CN" sz="2200" dirty="0"/>
              <a:t>或者</a:t>
            </a:r>
            <a:r>
              <a:rPr lang="en-US" altLang="zh-CN" sz="2200" dirty="0"/>
              <a:t>MP4</a:t>
            </a:r>
            <a:r>
              <a:rPr lang="zh-CN" altLang="zh-CN" sz="2200" dirty="0"/>
              <a:t>。</a:t>
            </a:r>
            <a:endParaRPr lang="zh-CN" altLang="zh-CN" sz="2200" dirty="0"/>
          </a:p>
        </p:txBody>
      </p:sp>
    </p:spTree>
    <p:extLst>
      <p:ext uri="{BB962C8B-B14F-4D97-AF65-F5344CB8AC3E}">
        <p14:creationId xmlns:p14="http://schemas.microsoft.com/office/powerpoint/2010/main" val="175668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863888"/>
            <a:ext cx="5895109" cy="660111"/>
          </a:xfrm>
        </p:spPr>
        <p:txBody>
          <a:bodyPr>
            <a:normAutofit/>
          </a:bodyPr>
          <a:lstStyle/>
          <a:p>
            <a:r>
              <a:rPr lang="zh-CN" altLang="en-US" sz="4000" b="1" dirty="0" smtClean="0">
                <a:solidFill>
                  <a:srgbClr val="00B0F0"/>
                </a:solidFill>
              </a:rPr>
              <a:t>四、</a:t>
            </a:r>
            <a:r>
              <a:rPr lang="zh-CN" altLang="en-US" sz="4000" b="1" dirty="0" smtClean="0">
                <a:solidFill>
                  <a:srgbClr val="00B0F0"/>
                </a:solidFill>
              </a:rPr>
              <a:t>资料提交要求及时间</a:t>
            </a:r>
            <a:endParaRPr lang="zh-CN" altLang="en-US" sz="4000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59370"/>
            <a:ext cx="10896600" cy="443663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zh-CN" altLang="en-US" dirty="0" smtClean="0"/>
              <a:t>（二）资料提交时间</a:t>
            </a:r>
            <a:endParaRPr lang="en-US" altLang="zh-CN" dirty="0" smtClean="0"/>
          </a:p>
          <a:p>
            <a:r>
              <a:rPr lang="zh-CN" altLang="en-US" sz="2400" dirty="0" smtClean="0"/>
              <a:t>电子材料</a:t>
            </a:r>
            <a:endParaRPr lang="zh-CN" altLang="zh-CN" sz="24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         </a:t>
            </a:r>
            <a:r>
              <a:rPr lang="zh-CN" altLang="en-US" sz="2400" dirty="0" smtClean="0"/>
              <a:t>各个</a:t>
            </a:r>
            <a:r>
              <a:rPr lang="zh-CN" altLang="zh-CN" sz="2400" dirty="0" smtClean="0"/>
              <a:t>社</a:t>
            </a:r>
            <a:r>
              <a:rPr lang="zh-CN" altLang="zh-CN" sz="2400" dirty="0"/>
              <a:t>会实践团队将</a:t>
            </a:r>
            <a:r>
              <a:rPr lang="zh-CN" altLang="zh-CN" sz="2400" dirty="0">
                <a:solidFill>
                  <a:srgbClr val="FF0000"/>
                </a:solidFill>
              </a:rPr>
              <a:t>团队简介</a:t>
            </a:r>
            <a:r>
              <a:rPr lang="zh-CN" altLang="zh-CN" sz="2400" dirty="0"/>
              <a:t>、</a:t>
            </a:r>
            <a:r>
              <a:rPr lang="zh-CN" altLang="zh-CN" sz="2400" dirty="0">
                <a:solidFill>
                  <a:srgbClr val="FF0000"/>
                </a:solidFill>
              </a:rPr>
              <a:t>口号</a:t>
            </a:r>
            <a:r>
              <a:rPr lang="zh-CN" altLang="zh-CN" sz="2400" dirty="0"/>
              <a:t>、</a:t>
            </a:r>
            <a:r>
              <a:rPr lang="zh-CN" altLang="zh-CN" sz="2400" dirty="0">
                <a:solidFill>
                  <a:srgbClr val="FF0000"/>
                </a:solidFill>
              </a:rPr>
              <a:t>成果介绍</a:t>
            </a:r>
            <a:r>
              <a:rPr lang="zh-CN" altLang="zh-CN" sz="2400" dirty="0"/>
              <a:t>、</a:t>
            </a:r>
            <a:r>
              <a:rPr lang="zh-CN" altLang="zh-CN" sz="2400" dirty="0">
                <a:solidFill>
                  <a:srgbClr val="FF0000"/>
                </a:solidFill>
              </a:rPr>
              <a:t>精选照片（配相应说明）</a:t>
            </a:r>
            <a:r>
              <a:rPr lang="zh-CN" altLang="zh-CN" sz="2400" dirty="0"/>
              <a:t>、</a:t>
            </a:r>
            <a:r>
              <a:rPr lang="zh-CN" altLang="zh-CN" sz="2400" dirty="0">
                <a:solidFill>
                  <a:srgbClr val="FF0000"/>
                </a:solidFill>
              </a:rPr>
              <a:t>社会实践报告（附件</a:t>
            </a:r>
            <a:r>
              <a:rPr lang="en-US" altLang="zh-CN" sz="2400" dirty="0">
                <a:solidFill>
                  <a:srgbClr val="FF0000"/>
                </a:solidFill>
              </a:rPr>
              <a:t>1</a:t>
            </a:r>
            <a:r>
              <a:rPr lang="zh-CN" altLang="zh-CN" sz="2400" dirty="0">
                <a:solidFill>
                  <a:srgbClr val="FF0000"/>
                </a:solidFill>
              </a:rPr>
              <a:t>）</a:t>
            </a:r>
            <a:r>
              <a:rPr lang="zh-CN" altLang="zh-CN" sz="2400" dirty="0"/>
              <a:t>以及</a:t>
            </a:r>
            <a:r>
              <a:rPr lang="zh-CN" altLang="zh-CN" sz="2400" dirty="0">
                <a:solidFill>
                  <a:srgbClr val="FF0000"/>
                </a:solidFill>
              </a:rPr>
              <a:t>实践活动评审材料（附件</a:t>
            </a:r>
            <a:r>
              <a:rPr lang="en-US" altLang="zh-CN" sz="2400" dirty="0">
                <a:solidFill>
                  <a:srgbClr val="FF0000"/>
                </a:solidFill>
              </a:rPr>
              <a:t>2</a:t>
            </a:r>
            <a:r>
              <a:rPr lang="zh-CN" altLang="zh-CN" sz="2400" dirty="0">
                <a:solidFill>
                  <a:srgbClr val="FF0000"/>
                </a:solidFill>
              </a:rPr>
              <a:t>）</a:t>
            </a:r>
            <a:r>
              <a:rPr lang="zh-CN" altLang="zh-CN" sz="2400" dirty="0"/>
              <a:t>所有资料的电子档打包并各做好备注，制成</a:t>
            </a:r>
            <a:r>
              <a:rPr lang="zh-CN" altLang="zh-CN" sz="2400" dirty="0">
                <a:solidFill>
                  <a:srgbClr val="002060"/>
                </a:solidFill>
              </a:rPr>
              <a:t>压缩文件</a:t>
            </a:r>
            <a:r>
              <a:rPr lang="zh-CN" altLang="zh-CN" sz="2400" dirty="0"/>
              <a:t>的格式以</a:t>
            </a:r>
            <a:r>
              <a:rPr lang="zh-CN" altLang="zh-CN" sz="2400" dirty="0">
                <a:solidFill>
                  <a:srgbClr val="0070C0"/>
                </a:solidFill>
              </a:rPr>
              <a:t>团队名称</a:t>
            </a:r>
            <a:r>
              <a:rPr lang="zh-CN" altLang="zh-CN" sz="2400" dirty="0"/>
              <a:t>命名</a:t>
            </a:r>
            <a:r>
              <a:rPr lang="zh-CN" altLang="zh-CN" sz="2400" dirty="0" smtClean="0"/>
              <a:t>，</a:t>
            </a:r>
            <a:r>
              <a:rPr lang="zh-CN" altLang="en-US" sz="2400" dirty="0" smtClean="0">
                <a:hlinkClick r:id="rId2"/>
              </a:rPr>
              <a:t>于</a:t>
            </a:r>
            <a:r>
              <a:rPr lang="en-US" altLang="zh-CN" sz="2400" dirty="0" smtClean="0">
                <a:solidFill>
                  <a:srgbClr val="FF0000"/>
                </a:solidFill>
                <a:hlinkClick r:id="rId2"/>
              </a:rPr>
              <a:t>8</a:t>
            </a:r>
            <a:r>
              <a:rPr lang="zh-CN" altLang="en-US" sz="2400" dirty="0" smtClean="0">
                <a:solidFill>
                  <a:srgbClr val="FF0000"/>
                </a:solidFill>
                <a:hlinkClick r:id="rId2"/>
              </a:rPr>
              <a:t>月</a:t>
            </a:r>
            <a:r>
              <a:rPr lang="en-US" altLang="zh-CN" sz="2400" dirty="0" smtClean="0">
                <a:solidFill>
                  <a:srgbClr val="FF0000"/>
                </a:solidFill>
                <a:hlinkClick r:id="rId2"/>
              </a:rPr>
              <a:t>29</a:t>
            </a:r>
            <a:r>
              <a:rPr lang="zh-CN" altLang="en-US" sz="2400" dirty="0" smtClean="0">
                <a:solidFill>
                  <a:srgbClr val="FF0000"/>
                </a:solidFill>
                <a:hlinkClick r:id="rId2"/>
              </a:rPr>
              <a:t>日</a:t>
            </a:r>
            <a:r>
              <a:rPr lang="zh-CN" altLang="en-US" sz="2400" dirty="0" smtClean="0">
                <a:hlinkClick r:id="rId2"/>
              </a:rPr>
              <a:t>前</a:t>
            </a:r>
            <a:r>
              <a:rPr lang="zh-CN" altLang="zh-CN" sz="2400" dirty="0" smtClean="0">
                <a:hlinkClick r:id="rId2"/>
              </a:rPr>
              <a:t>发</a:t>
            </a:r>
            <a:r>
              <a:rPr lang="zh-CN" altLang="zh-CN" sz="2400" dirty="0">
                <a:hlinkClick r:id="rId2"/>
              </a:rPr>
              <a:t>送至邮</a:t>
            </a:r>
            <a:r>
              <a:rPr lang="zh-CN" altLang="zh-CN" sz="2400" dirty="0" smtClean="0">
                <a:hlinkClick r:id="rId2"/>
              </a:rPr>
              <a:t>箱</a:t>
            </a:r>
            <a:r>
              <a:rPr lang="en-US" altLang="zh-CN" sz="2400" dirty="0" smtClean="0">
                <a:solidFill>
                  <a:srgbClr val="FF0000"/>
                </a:solidFill>
                <a:hlinkClick r:id="rId2"/>
              </a:rPr>
              <a:t>3523364871@qq.com</a:t>
            </a:r>
            <a:endParaRPr lang="en-US" altLang="zh-CN" sz="2400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相应纸质材料于</a:t>
            </a:r>
            <a:r>
              <a:rPr lang="en-US" altLang="zh-CN" sz="2400" dirty="0" smtClean="0">
                <a:solidFill>
                  <a:srgbClr val="FF0000"/>
                </a:solidFill>
              </a:rPr>
              <a:t>9</a:t>
            </a:r>
            <a:r>
              <a:rPr lang="zh-CN" altLang="en-US" sz="2400" dirty="0" smtClean="0">
                <a:solidFill>
                  <a:srgbClr val="FF0000"/>
                </a:solidFill>
              </a:rPr>
              <a:t>月</a:t>
            </a:r>
            <a:r>
              <a:rPr lang="en-US" altLang="zh-CN" sz="2400" dirty="0" smtClean="0">
                <a:solidFill>
                  <a:srgbClr val="FF0000"/>
                </a:solidFill>
              </a:rPr>
              <a:t>2</a:t>
            </a:r>
            <a:r>
              <a:rPr lang="zh-CN" altLang="en-US" sz="2400" dirty="0" smtClean="0">
                <a:solidFill>
                  <a:srgbClr val="FF0000"/>
                </a:solidFill>
              </a:rPr>
              <a:t>日</a:t>
            </a:r>
            <a:r>
              <a:rPr lang="zh-CN" altLang="en-US" sz="2400" dirty="0" smtClean="0"/>
              <a:t>前交到</a:t>
            </a:r>
            <a:r>
              <a:rPr lang="en-US" altLang="zh-CN" sz="2400" dirty="0" smtClean="0">
                <a:solidFill>
                  <a:srgbClr val="FF0000"/>
                </a:solidFill>
              </a:rPr>
              <a:t>3102</a:t>
            </a:r>
            <a:r>
              <a:rPr lang="zh-CN" altLang="en-US" sz="2400" dirty="0" smtClean="0">
                <a:solidFill>
                  <a:srgbClr val="FF0000"/>
                </a:solidFill>
              </a:rPr>
              <a:t>志工部柜子</a:t>
            </a:r>
            <a:r>
              <a:rPr lang="zh-CN" altLang="en-US" sz="2400" dirty="0" smtClean="0"/>
              <a:t>里</a:t>
            </a:r>
            <a:endParaRPr lang="en-US" altLang="zh-CN" sz="2400" dirty="0" smtClean="0"/>
          </a:p>
          <a:p>
            <a:pPr marL="0" indent="0">
              <a:lnSpc>
                <a:spcPct val="150000"/>
              </a:lnSpc>
              <a:buNone/>
            </a:pPr>
            <a:endParaRPr lang="zh-CN" altLang="zh-CN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2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00B0F0"/>
                </a:solidFill>
              </a:rPr>
              <a:t>五、</a:t>
            </a:r>
            <a:r>
              <a:rPr lang="zh-CN" altLang="en-US" b="1" dirty="0" smtClean="0">
                <a:solidFill>
                  <a:srgbClr val="00B0F0"/>
                </a:solidFill>
              </a:rPr>
              <a:t>注意事项</a:t>
            </a:r>
            <a:endParaRPr lang="zh-CN" altLang="en-US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（一）安全</a:t>
            </a:r>
            <a:endParaRPr lang="en-US" altLang="zh-CN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1.</a:t>
            </a:r>
            <a:r>
              <a:rPr lang="zh-CN" altLang="en-US" sz="2400" dirty="0" smtClean="0"/>
              <a:t>各团队成员均需购买保险</a:t>
            </a:r>
            <a:endParaRPr lang="en-US" altLang="zh-CN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2.</a:t>
            </a:r>
            <a:r>
              <a:rPr lang="zh-CN" altLang="en-US" sz="2400" dirty="0" smtClean="0"/>
              <a:t>项目开展前，提前了解项目地点天气情况</a:t>
            </a:r>
            <a:endParaRPr lang="en-US" altLang="zh-CN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3.</a:t>
            </a:r>
            <a:r>
              <a:rPr lang="zh-CN" altLang="en-US" sz="2400" dirty="0" smtClean="0"/>
              <a:t>活动过程中，负责人要随时注意团队成员的去向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2255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rgbClr val="00B0F0"/>
                </a:solidFill>
              </a:rPr>
              <a:t>五、</a:t>
            </a:r>
            <a:r>
              <a:rPr lang="zh-CN" altLang="en-US" b="1" dirty="0" smtClean="0">
                <a:solidFill>
                  <a:srgbClr val="00B0F0"/>
                </a:solidFill>
              </a:rPr>
              <a:t>注意事项</a:t>
            </a:r>
            <a:endParaRPr lang="zh-CN" altLang="en-US" b="1" dirty="0">
              <a:solidFill>
                <a:srgbClr val="00B0F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534680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（二）其他注意事项</a:t>
            </a:r>
            <a:endParaRPr lang="en-US" altLang="zh-CN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1.</a:t>
            </a:r>
            <a:r>
              <a:rPr lang="zh-CN" altLang="en-US" sz="2400" dirty="0" smtClean="0"/>
              <a:t>项目开展前应向指导老师汇报，询问开展建议等</a:t>
            </a:r>
            <a:endParaRPr lang="en-US" altLang="zh-CN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2.</a:t>
            </a:r>
            <a:r>
              <a:rPr lang="zh-CN" altLang="en-US" sz="2400" dirty="0" smtClean="0"/>
              <a:t>项目开展过程中要严明纪律，注重形象</a:t>
            </a:r>
            <a:endParaRPr lang="en-US" altLang="zh-CN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3.</a:t>
            </a:r>
            <a:r>
              <a:rPr lang="zh-CN" altLang="en-US" sz="2400" dirty="0" smtClean="0"/>
              <a:t>活动中的每项经费开支须留有票据，后期将作为材料提交</a:t>
            </a:r>
            <a:endParaRPr lang="en-US" altLang="zh-CN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4.</a:t>
            </a:r>
            <a:r>
              <a:rPr lang="zh-CN" altLang="en-US" sz="2400" dirty="0" smtClean="0"/>
              <a:t>活动期间，需注重活动材料质</a:t>
            </a:r>
            <a:r>
              <a:rPr lang="zh-CN" altLang="en-US" sz="2400" dirty="0" smtClean="0"/>
              <a:t>量，并在活动结束后及时上交材料</a:t>
            </a:r>
            <a:endParaRPr lang="en-US" altLang="zh-CN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5.</a:t>
            </a:r>
            <a:r>
              <a:rPr lang="zh-CN" altLang="en-US" sz="2400" dirty="0" smtClean="0"/>
              <a:t>介绍信的签字盖章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58744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170359" y="2206961"/>
            <a:ext cx="585128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8800" b="1" dirty="0">
                <a:solidFill>
                  <a:srgbClr val="2397A3"/>
                </a:solidFill>
                <a:latin typeface="宋体" panose="02010600030101010101" pitchFamily="2" charset="-122"/>
                <a:cs typeface="Arial" panose="020B0604020202020204" pitchFamily="34" charset="0"/>
              </a:rPr>
              <a:t>谢谢观赏！</a:t>
            </a:r>
            <a:endParaRPr lang="zh-CN" altLang="en-US" sz="8800" b="1" dirty="0">
              <a:solidFill>
                <a:srgbClr val="2397A3"/>
              </a:solidFill>
              <a:latin typeface="宋体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01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7482" y="103819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（一）评委现场评分细则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sz="9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   1</a:t>
            </a:r>
            <a:r>
              <a:rPr lang="zh-CN" altLang="en-US" dirty="0" smtClean="0"/>
              <a:t>、是否主</a:t>
            </a:r>
            <a:r>
              <a:rPr lang="zh-CN" altLang="en-US" dirty="0" smtClean="0"/>
              <a:t>题鲜明</a:t>
            </a:r>
            <a:endParaRPr lang="en-US" altLang="zh-CN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   2</a:t>
            </a:r>
            <a:r>
              <a:rPr lang="zh-CN" altLang="en-US" dirty="0" smtClean="0"/>
              <a:t>、是否结</a:t>
            </a:r>
            <a:r>
              <a:rPr lang="zh-CN" altLang="en-US" dirty="0" smtClean="0"/>
              <a:t>合实际服务地方</a:t>
            </a:r>
            <a:endParaRPr lang="en-US" altLang="zh-CN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   3</a:t>
            </a:r>
            <a:r>
              <a:rPr lang="zh-CN" altLang="en-US" dirty="0" smtClean="0"/>
              <a:t>、是否结</a:t>
            </a:r>
            <a:r>
              <a:rPr lang="zh-CN" altLang="en-US" dirty="0" smtClean="0"/>
              <a:t>合专</a:t>
            </a:r>
            <a:r>
              <a:rPr lang="zh-CN" altLang="en-US" dirty="0" smtClean="0"/>
              <a:t>业，体现专业特色</a:t>
            </a:r>
            <a:endParaRPr lang="en-US" altLang="zh-CN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dirty="0" smtClean="0"/>
              <a:t>          4</a:t>
            </a:r>
            <a:r>
              <a:rPr lang="zh-CN" altLang="en-US" dirty="0" smtClean="0"/>
              <a:t>、</a:t>
            </a:r>
            <a:r>
              <a:rPr lang="zh-CN" altLang="en-US" dirty="0" smtClean="0">
                <a:solidFill>
                  <a:srgbClr val="FF0000"/>
                </a:solidFill>
              </a:rPr>
              <a:t>是否组</a:t>
            </a:r>
            <a:r>
              <a:rPr lang="zh-CN" altLang="en-US" dirty="0" smtClean="0">
                <a:solidFill>
                  <a:srgbClr val="FF0000"/>
                </a:solidFill>
              </a:rPr>
              <a:t>织完备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05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9018" y="938521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zh-CN" altLang="en-US" sz="3200" dirty="0" smtClean="0"/>
              <a:t>（二）社会实践日常考核评分</a:t>
            </a:r>
            <a:endParaRPr lang="en-US" altLang="zh-CN" sz="3200" dirty="0" smtClean="0"/>
          </a:p>
          <a:p>
            <a:pPr marL="0" indent="0">
              <a:spcBef>
                <a:spcPts val="2400"/>
              </a:spcBef>
              <a:spcAft>
                <a:spcPts val="600"/>
              </a:spcAft>
              <a:buNone/>
            </a:pPr>
            <a:r>
              <a:rPr lang="en-US" altLang="zh-CN" dirty="0" smtClean="0"/>
              <a:t>1</a:t>
            </a:r>
            <a:r>
              <a:rPr lang="zh-CN" altLang="en-US" dirty="0" smtClean="0"/>
              <a:t>、</a:t>
            </a:r>
            <a:r>
              <a:rPr lang="zh-CN" altLang="zh-CN" dirty="0" smtClean="0"/>
              <a:t>社</a:t>
            </a:r>
            <a:r>
              <a:rPr lang="zh-CN" altLang="zh-CN" dirty="0"/>
              <a:t>会实践队伍建设（</a:t>
            </a:r>
            <a:r>
              <a:rPr lang="en-US" altLang="zh-CN" dirty="0"/>
              <a:t>2</a:t>
            </a:r>
            <a:r>
              <a:rPr lang="zh-CN" altLang="zh-CN" dirty="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 dirty="0" smtClean="0"/>
              <a:t>团</a:t>
            </a:r>
            <a:r>
              <a:rPr lang="zh-CN" altLang="zh-CN" sz="2400" dirty="0"/>
              <a:t>队有明确的项目预期成果，提交</a:t>
            </a:r>
            <a:r>
              <a:rPr lang="zh-CN" altLang="zh-CN" sz="2400" dirty="0">
                <a:solidFill>
                  <a:srgbClr val="FF0000"/>
                </a:solidFill>
              </a:rPr>
              <a:t>项目实施清单</a:t>
            </a:r>
            <a:r>
              <a:rPr lang="zh-CN" altLang="zh-CN" sz="2400" dirty="0"/>
              <a:t>（</a:t>
            </a:r>
            <a:r>
              <a:rPr lang="en-US" altLang="zh-CN" sz="2400" dirty="0"/>
              <a:t>0.5</a:t>
            </a:r>
            <a:r>
              <a:rPr lang="zh-CN" altLang="zh-CN" sz="2400" dirty="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 dirty="0" smtClean="0"/>
              <a:t>团</a:t>
            </a:r>
            <a:r>
              <a:rPr lang="zh-CN" altLang="zh-CN" sz="2400" dirty="0"/>
              <a:t>队有明确的财务管理制度，提供</a:t>
            </a:r>
            <a:r>
              <a:rPr lang="zh-CN" altLang="zh-CN" sz="2400" dirty="0">
                <a:solidFill>
                  <a:srgbClr val="FF0000"/>
                </a:solidFill>
              </a:rPr>
              <a:t>预算、结算项目报告</a:t>
            </a:r>
            <a:r>
              <a:rPr lang="zh-CN" altLang="zh-CN" sz="2400" dirty="0"/>
              <a:t>（</a:t>
            </a:r>
            <a:r>
              <a:rPr lang="en-US" altLang="zh-CN" sz="2400" dirty="0"/>
              <a:t>0.5</a:t>
            </a:r>
            <a:r>
              <a:rPr lang="zh-CN" altLang="zh-CN" sz="2400" dirty="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 dirty="0" smtClean="0"/>
              <a:t>团</a:t>
            </a:r>
            <a:r>
              <a:rPr lang="zh-CN" altLang="zh-CN" sz="2400" dirty="0"/>
              <a:t>队制定书面形式的纪律、安全制度，定期进行总结和会议商讨（以</a:t>
            </a:r>
            <a:r>
              <a:rPr lang="zh-CN" altLang="zh-CN" sz="2400" dirty="0">
                <a:solidFill>
                  <a:srgbClr val="FF0000"/>
                </a:solidFill>
              </a:rPr>
              <a:t>会议记录</a:t>
            </a:r>
            <a:r>
              <a:rPr lang="zh-CN" altLang="zh-CN" sz="2400" dirty="0"/>
              <a:t>为准）（</a:t>
            </a:r>
            <a:r>
              <a:rPr lang="en-US" altLang="zh-CN" sz="2400" dirty="0"/>
              <a:t>0.5</a:t>
            </a:r>
            <a:r>
              <a:rPr lang="zh-CN" altLang="zh-CN" sz="2400" dirty="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 dirty="0" smtClean="0"/>
              <a:t>团</a:t>
            </a:r>
            <a:r>
              <a:rPr lang="zh-CN" altLang="zh-CN" sz="2400" dirty="0"/>
              <a:t>队成员出行</a:t>
            </a:r>
            <a:r>
              <a:rPr lang="zh-CN" altLang="zh-CN" sz="2400" dirty="0">
                <a:solidFill>
                  <a:srgbClr val="FF0000"/>
                </a:solidFill>
              </a:rPr>
              <a:t>安全保障</a:t>
            </a:r>
            <a:r>
              <a:rPr lang="zh-CN" altLang="zh-CN" sz="2400" dirty="0"/>
              <a:t>，并出具相关证明材料（</a:t>
            </a:r>
            <a:r>
              <a:rPr lang="en-US" altLang="zh-CN" sz="2400" dirty="0"/>
              <a:t>0.5</a:t>
            </a:r>
            <a:r>
              <a:rPr lang="zh-CN" altLang="zh-CN" sz="2400" dirty="0"/>
              <a:t>分）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43045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72773" y="232767"/>
            <a:ext cx="10515600" cy="4351338"/>
          </a:xfrm>
        </p:spPr>
        <p:txBody>
          <a:bodyPr/>
          <a:lstStyle/>
          <a:p>
            <a:r>
              <a:rPr lang="zh-CN" altLang="en-US" sz="3200" dirty="0" smtClean="0"/>
              <a:t>（二）社会实践日常考核评分</a:t>
            </a:r>
            <a:endParaRPr lang="en-US" altLang="zh-CN" sz="3200" dirty="0" smtClean="0"/>
          </a:p>
          <a:p>
            <a:pPr marL="0" indent="0">
              <a:spcBef>
                <a:spcPts val="2400"/>
              </a:spcBef>
              <a:spcAft>
                <a:spcPts val="600"/>
              </a:spcAft>
              <a:buNone/>
            </a:pPr>
            <a:r>
              <a:rPr lang="en-US" altLang="zh-CN" dirty="0"/>
              <a:t>2</a:t>
            </a:r>
            <a:r>
              <a:rPr lang="zh-CN" altLang="en-US" dirty="0" smtClean="0"/>
              <a:t>、</a:t>
            </a:r>
            <a:r>
              <a:rPr lang="zh-CN" altLang="zh-CN" dirty="0" smtClean="0"/>
              <a:t>社</a:t>
            </a:r>
            <a:r>
              <a:rPr lang="zh-CN" altLang="zh-CN" dirty="0"/>
              <a:t>会实</a:t>
            </a:r>
            <a:r>
              <a:rPr lang="zh-CN" altLang="zh-CN" dirty="0" smtClean="0"/>
              <a:t>践</a:t>
            </a:r>
            <a:r>
              <a:rPr lang="zh-CN" altLang="en-US" dirty="0" smtClean="0"/>
              <a:t>项目宣传</a:t>
            </a:r>
            <a:r>
              <a:rPr lang="zh-CN" altLang="zh-CN" dirty="0" smtClean="0"/>
              <a:t>（</a:t>
            </a:r>
            <a:r>
              <a:rPr lang="en-US" altLang="zh-CN" dirty="0" smtClean="0"/>
              <a:t>10</a:t>
            </a:r>
            <a:r>
              <a:rPr lang="zh-CN" altLang="zh-CN" dirty="0" smtClean="0"/>
              <a:t>分）</a:t>
            </a:r>
          </a:p>
          <a:p>
            <a:r>
              <a:rPr lang="zh-CN" altLang="zh-CN" sz="2400" dirty="0"/>
              <a:t>微博宣传（</a:t>
            </a:r>
            <a:r>
              <a:rPr lang="en-US" altLang="zh-CN" sz="2400" dirty="0"/>
              <a:t>1</a:t>
            </a:r>
            <a:r>
              <a:rPr lang="zh-CN" altLang="zh-CN" sz="2400" dirty="0"/>
              <a:t>分</a:t>
            </a:r>
            <a:r>
              <a:rPr lang="zh-CN" altLang="zh-CN" sz="2400" dirty="0" smtClean="0"/>
              <a:t>）</a:t>
            </a:r>
            <a:endParaRPr lang="en-US" altLang="zh-CN" sz="2400" dirty="0" smtClean="0"/>
          </a:p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r>
              <a:rPr lang="en-US" altLang="zh-CN" sz="2400" dirty="0" smtClean="0"/>
              <a:t>         </a:t>
            </a:r>
            <a:r>
              <a:rPr lang="zh-CN" altLang="zh-CN" sz="2400" dirty="0" smtClean="0"/>
              <a:t>活</a:t>
            </a:r>
            <a:r>
              <a:rPr lang="zh-CN" altLang="zh-CN" sz="2400" dirty="0"/>
              <a:t>动开展期间</a:t>
            </a:r>
            <a:r>
              <a:rPr lang="zh-CN" altLang="zh-CN" sz="2400" dirty="0">
                <a:solidFill>
                  <a:srgbClr val="FF0000"/>
                </a:solidFill>
              </a:rPr>
              <a:t>项目团队微博</a:t>
            </a:r>
            <a:r>
              <a:rPr lang="zh-CN" altLang="zh-CN" sz="2400" dirty="0"/>
              <a:t>被成都大学、成都共青团、四川共青团、团中央等正能量媒体</a:t>
            </a:r>
            <a:r>
              <a:rPr lang="zh-CN" altLang="zh-CN" sz="2400" dirty="0">
                <a:solidFill>
                  <a:srgbClr val="FF0000"/>
                </a:solidFill>
              </a:rPr>
              <a:t>转发</a:t>
            </a:r>
            <a:r>
              <a:rPr lang="zh-CN" altLang="zh-CN" sz="2400" dirty="0" smtClean="0"/>
              <a:t>。</a:t>
            </a:r>
            <a:r>
              <a:rPr lang="zh-CN" altLang="en-US" sz="2400" dirty="0" smtClean="0"/>
              <a:t>（语言文字得体，图片清晰且有代表性）</a:t>
            </a:r>
            <a:endParaRPr lang="en-US" altLang="zh-CN" sz="2400" dirty="0" smtClean="0"/>
          </a:p>
          <a:p>
            <a:r>
              <a:rPr lang="zh-CN" altLang="zh-CN" sz="2400" dirty="0" smtClean="0"/>
              <a:t>媒</a:t>
            </a:r>
            <a:r>
              <a:rPr lang="zh-CN" altLang="zh-CN" sz="2400" dirty="0"/>
              <a:t>体报道（</a:t>
            </a:r>
            <a:r>
              <a:rPr lang="en-US" altLang="zh-CN" sz="2400" dirty="0"/>
              <a:t>4</a:t>
            </a:r>
            <a:r>
              <a:rPr lang="zh-CN" altLang="zh-CN" sz="2400" dirty="0"/>
              <a:t>分</a:t>
            </a:r>
            <a:r>
              <a:rPr lang="zh-CN" altLang="zh-CN" sz="2400" dirty="0" smtClean="0"/>
              <a:t>）</a:t>
            </a:r>
            <a:endParaRPr lang="en-US" altLang="zh-CN" sz="2400" dirty="0" smtClean="0"/>
          </a:p>
          <a:p>
            <a:endParaRPr lang="en-US" altLang="zh-CN" sz="2400" dirty="0" smtClean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1414653"/>
              </p:ext>
            </p:extLst>
          </p:nvPr>
        </p:nvGraphicFramePr>
        <p:xfrm>
          <a:off x="1492995" y="3688296"/>
          <a:ext cx="8831838" cy="30449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78213"/>
                <a:gridCol w="2353625"/>
              </a:tblGrid>
              <a:tr h="3383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rgbClr val="FF0000"/>
                          </a:solidFill>
                          <a:effectLst/>
                        </a:rPr>
                        <a:t>电视、报纸等</a:t>
                      </a: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</a:rPr>
                        <a:t>媒体报道（若无报道，则不评分）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70" dirty="0">
                          <a:solidFill>
                            <a:schemeClr val="tx1"/>
                          </a:solidFill>
                          <a:effectLst/>
                        </a:rPr>
                        <a:t>得分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383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70" dirty="0">
                          <a:solidFill>
                            <a:schemeClr val="tx1"/>
                          </a:solidFill>
                          <a:effectLst/>
                        </a:rPr>
                        <a:t>校级新闻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00" spc="-7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383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70" dirty="0">
                          <a:solidFill>
                            <a:schemeClr val="tx1"/>
                          </a:solidFill>
                          <a:effectLst/>
                        </a:rPr>
                        <a:t>区县级新闻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00" spc="-70" dirty="0">
                          <a:solidFill>
                            <a:schemeClr val="tx1"/>
                          </a:solidFill>
                          <a:effectLst/>
                        </a:rPr>
                        <a:t>1.5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383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</a:rPr>
                        <a:t>市级新闻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00" spc="-7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383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70" dirty="0">
                          <a:solidFill>
                            <a:schemeClr val="tx1"/>
                          </a:solidFill>
                          <a:effectLst/>
                        </a:rPr>
                        <a:t>省级新闻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00" spc="-7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383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000" b="0" kern="100" spc="-70" dirty="0">
                          <a:solidFill>
                            <a:schemeClr val="tx1"/>
                          </a:solidFill>
                          <a:effectLst/>
                        </a:rPr>
                        <a:t>国家级新闻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0" kern="100" spc="-7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zh-CN" sz="18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014994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2000" b="0" kern="0" dirty="0">
                          <a:solidFill>
                            <a:schemeClr val="tx1"/>
                          </a:solidFill>
                          <a:effectLst/>
                        </a:rPr>
                        <a:t>备注：若暑期社会实践队伍的活动被不同级别的媒体报道，所得分数不进行累加，以最高得分项为总分（注：必须有清晰新闻图片、截图等证明材料）。</a:t>
                      </a:r>
                      <a:r>
                        <a:rPr lang="zh-CN" sz="2000" b="0" u="sng" kern="0" dirty="0">
                          <a:solidFill>
                            <a:schemeClr val="tx1"/>
                          </a:solidFill>
                          <a:effectLst/>
                        </a:rPr>
                        <a:t>与中青网、校园通讯社相关投稿不重复加分。</a:t>
                      </a:r>
                      <a:endParaRPr lang="zh-CN" sz="20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9666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11319" y="980913"/>
            <a:ext cx="10515600" cy="4351338"/>
          </a:xfrm>
        </p:spPr>
        <p:txBody>
          <a:bodyPr/>
          <a:lstStyle/>
          <a:p>
            <a:r>
              <a:rPr lang="zh-CN" altLang="en-US" sz="3200" dirty="0" smtClean="0"/>
              <a:t>（二）社会实践日常考核评分</a:t>
            </a:r>
            <a:endParaRPr lang="en-US" altLang="zh-CN" sz="3200" dirty="0" smtClean="0"/>
          </a:p>
          <a:p>
            <a:pPr marL="0" indent="0">
              <a:spcBef>
                <a:spcPts val="2400"/>
              </a:spcBef>
              <a:spcAft>
                <a:spcPts val="600"/>
              </a:spcAft>
              <a:buNone/>
            </a:pPr>
            <a:r>
              <a:rPr lang="en-US" altLang="zh-CN" dirty="0"/>
              <a:t>2</a:t>
            </a:r>
            <a:r>
              <a:rPr lang="zh-CN" altLang="en-US" dirty="0" smtClean="0"/>
              <a:t>、</a:t>
            </a:r>
            <a:r>
              <a:rPr lang="zh-CN" altLang="zh-CN" dirty="0" smtClean="0"/>
              <a:t>社</a:t>
            </a:r>
            <a:r>
              <a:rPr lang="zh-CN" altLang="zh-CN" dirty="0"/>
              <a:t>会实</a:t>
            </a:r>
            <a:r>
              <a:rPr lang="zh-CN" altLang="zh-CN" dirty="0" smtClean="0"/>
              <a:t>践</a:t>
            </a:r>
            <a:r>
              <a:rPr lang="zh-CN" altLang="en-US" dirty="0" smtClean="0"/>
              <a:t>项目宣传</a:t>
            </a:r>
            <a:r>
              <a:rPr lang="zh-CN" altLang="zh-CN" dirty="0" smtClean="0"/>
              <a:t>（</a:t>
            </a:r>
            <a:r>
              <a:rPr lang="en-US" altLang="zh-CN" dirty="0" smtClean="0"/>
              <a:t>10</a:t>
            </a:r>
            <a:r>
              <a:rPr lang="zh-CN" altLang="zh-CN" dirty="0" smtClean="0"/>
              <a:t>分）</a:t>
            </a:r>
          </a:p>
          <a:p>
            <a:pPr>
              <a:spcBef>
                <a:spcPts val="3000"/>
              </a:spcBef>
            </a:pPr>
            <a:r>
              <a:rPr lang="zh-CN" altLang="zh-CN" sz="2400" dirty="0"/>
              <a:t>校园通讯站宣传（</a:t>
            </a:r>
            <a:r>
              <a:rPr lang="en-US" altLang="zh-CN" sz="2400" dirty="0"/>
              <a:t>5</a:t>
            </a:r>
            <a:r>
              <a:rPr lang="zh-CN" altLang="zh-CN" sz="2400" dirty="0"/>
              <a:t>分</a:t>
            </a:r>
            <a:r>
              <a:rPr lang="zh-CN" altLang="zh-CN" sz="2400" dirty="0" smtClean="0"/>
              <a:t>）</a:t>
            </a:r>
            <a:endParaRPr lang="en-US" altLang="zh-CN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         </a:t>
            </a:r>
            <a:r>
              <a:rPr lang="zh-CN" altLang="zh-CN" sz="2400" dirty="0" smtClean="0"/>
              <a:t>各</a:t>
            </a:r>
            <a:r>
              <a:rPr lang="zh-CN" altLang="zh-CN" sz="2400" dirty="0"/>
              <a:t>团队向中青校园</a:t>
            </a:r>
            <a:r>
              <a:rPr lang="en-US" altLang="zh-CN" sz="2400" dirty="0"/>
              <a:t>APP</a:t>
            </a:r>
            <a:r>
              <a:rPr lang="zh-CN" altLang="zh-CN" sz="2400" dirty="0"/>
              <a:t>、中国青年网等媒体</a:t>
            </a:r>
            <a:r>
              <a:rPr lang="zh-CN" altLang="zh-CN" sz="2400" dirty="0">
                <a:solidFill>
                  <a:srgbClr val="FF0000"/>
                </a:solidFill>
              </a:rPr>
              <a:t>投稿</a:t>
            </a:r>
            <a:r>
              <a:rPr lang="en-US" altLang="zh-CN" sz="2400" dirty="0"/>
              <a:t>1</a:t>
            </a:r>
            <a:r>
              <a:rPr lang="zh-CN" altLang="zh-CN" sz="2400" dirty="0"/>
              <a:t>篇得</a:t>
            </a:r>
            <a:r>
              <a:rPr lang="en-US" altLang="zh-CN" sz="2400" dirty="0"/>
              <a:t>0.5</a:t>
            </a:r>
            <a:r>
              <a:rPr lang="zh-CN" altLang="zh-CN" sz="2400" dirty="0"/>
              <a:t>分；若投稿通过审核并在三下乡官网、中国青年网等</a:t>
            </a:r>
            <a:r>
              <a:rPr lang="zh-CN" altLang="zh-CN" sz="2400" dirty="0">
                <a:solidFill>
                  <a:srgbClr val="FF0000"/>
                </a:solidFill>
              </a:rPr>
              <a:t>成功发表报道</a:t>
            </a:r>
            <a:r>
              <a:rPr lang="zh-CN" altLang="zh-CN" sz="2400" dirty="0"/>
              <a:t>，其中实践纪实、感悟收获、实践图片等板块中</a:t>
            </a:r>
            <a:r>
              <a:rPr lang="en-US" altLang="zh-CN" sz="2400" dirty="0"/>
              <a:t>1</a:t>
            </a:r>
            <a:r>
              <a:rPr lang="zh-CN" altLang="zh-CN" sz="2400" dirty="0"/>
              <a:t>篇报道得</a:t>
            </a:r>
            <a:r>
              <a:rPr lang="en-US" altLang="zh-CN" sz="2400" dirty="0"/>
              <a:t>0.5</a:t>
            </a:r>
            <a:r>
              <a:rPr lang="zh-CN" altLang="zh-CN" sz="2400" dirty="0"/>
              <a:t>分，实践视频板块得</a:t>
            </a:r>
            <a:r>
              <a:rPr lang="en-US" altLang="zh-CN" sz="2400" dirty="0"/>
              <a:t>1</a:t>
            </a:r>
            <a:r>
              <a:rPr lang="zh-CN" altLang="zh-CN" sz="2400" dirty="0"/>
              <a:t>分，最高不超过</a:t>
            </a:r>
            <a:r>
              <a:rPr lang="en-US" altLang="zh-CN" sz="2400" dirty="0"/>
              <a:t>5</a:t>
            </a:r>
            <a:r>
              <a:rPr lang="zh-CN" altLang="zh-CN" sz="2400" dirty="0"/>
              <a:t>分。</a:t>
            </a: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3098217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9018" y="938521"/>
            <a:ext cx="10515600" cy="4351338"/>
          </a:xfrm>
        </p:spPr>
        <p:txBody>
          <a:bodyPr/>
          <a:lstStyle/>
          <a:p>
            <a:r>
              <a:rPr lang="zh-CN" altLang="en-US" sz="3200" dirty="0" smtClean="0"/>
              <a:t>（二）社会实践日常考核评分</a:t>
            </a:r>
            <a:endParaRPr lang="en-US" altLang="zh-CN" sz="3200" dirty="0" smtClean="0"/>
          </a:p>
          <a:p>
            <a:pPr marL="0" indent="0">
              <a:spcBef>
                <a:spcPts val="2400"/>
              </a:spcBef>
              <a:spcAft>
                <a:spcPts val="600"/>
              </a:spcAft>
              <a:buNone/>
            </a:pPr>
            <a:r>
              <a:rPr lang="en-US" altLang="zh-CN" dirty="0"/>
              <a:t>3</a:t>
            </a:r>
            <a:r>
              <a:rPr lang="zh-CN" altLang="en-US" dirty="0" smtClean="0"/>
              <a:t>、积极参加各类评选活动（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分）</a:t>
            </a:r>
            <a:endParaRPr lang="zh-CN" altLang="zh-CN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 smtClean="0"/>
              <a:t>         </a:t>
            </a:r>
            <a:r>
              <a:rPr lang="zh-CN" altLang="zh-CN" sz="2400" dirty="0" smtClean="0"/>
              <a:t>积</a:t>
            </a:r>
            <a:r>
              <a:rPr lang="zh-CN" altLang="zh-CN" sz="2400" dirty="0"/>
              <a:t>极参加由团中央学校部、团中央网络影视中心、中国青年网等举办的各类暑期社会实践评选。</a:t>
            </a:r>
            <a:r>
              <a:rPr lang="zh-CN" altLang="zh-CN" sz="2400" dirty="0">
                <a:solidFill>
                  <a:srgbClr val="FF0000"/>
                </a:solidFill>
              </a:rPr>
              <a:t>参加一项并积极组织投票</a:t>
            </a:r>
            <a:r>
              <a:rPr lang="zh-CN" altLang="zh-CN" sz="2400" dirty="0"/>
              <a:t>加</a:t>
            </a:r>
            <a:r>
              <a:rPr lang="en-US" altLang="zh-CN" sz="2400" dirty="0"/>
              <a:t>1</a:t>
            </a:r>
            <a:r>
              <a:rPr lang="zh-CN" altLang="zh-CN" sz="2400" dirty="0"/>
              <a:t>分，最高得</a:t>
            </a:r>
            <a:r>
              <a:rPr lang="en-US" altLang="zh-CN" sz="2400" dirty="0"/>
              <a:t>3</a:t>
            </a:r>
            <a:r>
              <a:rPr lang="zh-CN" altLang="zh-CN" sz="2400" dirty="0" smtClean="0"/>
              <a:t>分</a:t>
            </a:r>
            <a:r>
              <a:rPr lang="zh-CN" altLang="en-US" sz="2400" dirty="0" smtClean="0"/>
              <a:t>。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46849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9018" y="938521"/>
            <a:ext cx="10515600" cy="4351338"/>
          </a:xfrm>
        </p:spPr>
        <p:txBody>
          <a:bodyPr/>
          <a:lstStyle/>
          <a:p>
            <a:r>
              <a:rPr lang="zh-CN" altLang="en-US" sz="3200" dirty="0" smtClean="0"/>
              <a:t>（二）社会实践日常考核评分</a:t>
            </a:r>
            <a:endParaRPr lang="en-US" altLang="zh-CN" sz="3200" dirty="0" smtClean="0"/>
          </a:p>
          <a:p>
            <a:pPr marL="0" indent="0">
              <a:spcBef>
                <a:spcPts val="2400"/>
              </a:spcBef>
              <a:spcAft>
                <a:spcPts val="600"/>
              </a:spcAft>
              <a:buNone/>
            </a:pPr>
            <a:r>
              <a:rPr lang="en-US" altLang="zh-CN" dirty="0"/>
              <a:t>4</a:t>
            </a:r>
            <a:r>
              <a:rPr lang="zh-CN" altLang="en-US" dirty="0" smtClean="0"/>
              <a:t>、扣分项</a:t>
            </a:r>
            <a:endParaRPr lang="zh-CN" altLang="zh-CN" dirty="0"/>
          </a:p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zh-CN" altLang="en-US" sz="2400" dirty="0" smtClean="0">
                <a:solidFill>
                  <a:srgbClr val="FF0000"/>
                </a:solidFill>
              </a:rPr>
              <a:t>资料</a:t>
            </a:r>
            <a:r>
              <a:rPr lang="zh-CN" altLang="zh-CN" sz="2400" dirty="0" smtClean="0">
                <a:solidFill>
                  <a:srgbClr val="FF0000"/>
                </a:solidFill>
              </a:rPr>
              <a:t>未</a:t>
            </a:r>
            <a:r>
              <a:rPr lang="zh-CN" altLang="zh-CN" sz="2400" dirty="0">
                <a:solidFill>
                  <a:srgbClr val="FF0000"/>
                </a:solidFill>
              </a:rPr>
              <a:t>按时提交</a:t>
            </a:r>
            <a:r>
              <a:rPr lang="zh-CN" altLang="zh-CN" sz="2400" dirty="0"/>
              <a:t>，一次扣</a:t>
            </a:r>
            <a:r>
              <a:rPr lang="en-US" altLang="zh-CN" sz="2400" dirty="0"/>
              <a:t>1</a:t>
            </a:r>
            <a:r>
              <a:rPr lang="zh-CN" altLang="zh-CN" sz="2400" dirty="0"/>
              <a:t>分；</a:t>
            </a:r>
          </a:p>
          <a:p>
            <a:pPr>
              <a:lnSpc>
                <a:spcPct val="150000"/>
              </a:lnSpc>
            </a:pPr>
            <a:r>
              <a:rPr lang="zh-CN" altLang="zh-CN" sz="2400" dirty="0" smtClean="0"/>
              <a:t>社</a:t>
            </a:r>
            <a:r>
              <a:rPr lang="zh-CN" altLang="zh-CN" sz="2400" dirty="0"/>
              <a:t>会实践相关</a:t>
            </a:r>
            <a:r>
              <a:rPr lang="zh-CN" altLang="zh-CN" sz="2400" dirty="0">
                <a:solidFill>
                  <a:srgbClr val="FF0000"/>
                </a:solidFill>
              </a:rPr>
              <a:t>会议现场缺席</a:t>
            </a:r>
            <a:r>
              <a:rPr lang="zh-CN" altLang="zh-CN" sz="2400" dirty="0"/>
              <a:t>按人数扣分，一人</a:t>
            </a:r>
            <a:r>
              <a:rPr lang="en-US" altLang="zh-CN" sz="2400" dirty="0"/>
              <a:t>0.2</a:t>
            </a:r>
            <a:r>
              <a:rPr lang="zh-CN" altLang="zh-CN" sz="2400" dirty="0"/>
              <a:t>分（中途离场未回视为缺席）。</a:t>
            </a:r>
          </a:p>
          <a:p>
            <a:pPr>
              <a:lnSpc>
                <a:spcPct val="150000"/>
              </a:lnSpc>
            </a:pPr>
            <a:r>
              <a:rPr lang="zh-CN" altLang="zh-CN" sz="2400" dirty="0" smtClean="0"/>
              <a:t>若</a:t>
            </a:r>
            <a:r>
              <a:rPr lang="zh-CN" altLang="zh-CN" sz="2400" dirty="0"/>
              <a:t>提交内容存在</a:t>
            </a:r>
            <a:r>
              <a:rPr lang="zh-CN" altLang="zh-CN" sz="2400" dirty="0">
                <a:solidFill>
                  <a:srgbClr val="FF0000"/>
                </a:solidFill>
              </a:rPr>
              <a:t>内容不真实</a:t>
            </a:r>
            <a:r>
              <a:rPr lang="zh-CN" altLang="zh-CN" sz="2400" dirty="0"/>
              <a:t>等情况，将取消该项得分。</a:t>
            </a:r>
          </a:p>
        </p:txBody>
      </p:sp>
    </p:spTree>
    <p:extLst>
      <p:ext uri="{BB962C8B-B14F-4D97-AF65-F5344CB8AC3E}">
        <p14:creationId xmlns:p14="http://schemas.microsoft.com/office/powerpoint/2010/main" val="508810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1574</TotalTime>
  <Words>2712</Words>
  <Application>Microsoft Office PowerPoint</Application>
  <PresentationFormat>宽屏</PresentationFormat>
  <Paragraphs>192</Paragraphs>
  <Slides>34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5" baseType="lpstr">
      <vt:lpstr>方正仿宋_GBK</vt:lpstr>
      <vt:lpstr>方正黑体_GBK</vt:lpstr>
      <vt:lpstr>黑体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主题</vt:lpstr>
      <vt:lpstr>商学院暑期社会实践 培训会</vt:lpstr>
      <vt:lpstr>目录</vt:lpstr>
      <vt:lpstr>一、暑期社会实践考核要求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二、暑期社会实践奖项设置</vt:lpstr>
      <vt:lpstr>三、 投稿指南及写作要求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四、资料提交要求及时间</vt:lpstr>
      <vt:lpstr>四、资料提交要求及时间</vt:lpstr>
      <vt:lpstr>四、资料提交要求及时间</vt:lpstr>
      <vt:lpstr>五、注意事项</vt:lpstr>
      <vt:lpstr>五、注意事项</vt:lpstr>
      <vt:lpstr>PowerPoint 演示文稿</vt:lpstr>
    </vt:vector>
  </TitlesOfParts>
  <Company>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商学院暑期社会实践</dc:title>
  <dc:creator>WIN-</dc:creator>
  <cp:lastModifiedBy>WIN-</cp:lastModifiedBy>
  <cp:revision>33</cp:revision>
  <dcterms:created xsi:type="dcterms:W3CDTF">2019-07-10T07:21:03Z</dcterms:created>
  <dcterms:modified xsi:type="dcterms:W3CDTF">2019-07-11T16:44:07Z</dcterms:modified>
</cp:coreProperties>
</file>